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6" r:id="rId1"/>
  </p:sldMasterIdLst>
  <p:sldIdLst>
    <p:sldId id="256" r:id="rId2"/>
    <p:sldId id="281" r:id="rId3"/>
    <p:sldId id="257" r:id="rId4"/>
    <p:sldId id="278" r:id="rId5"/>
    <p:sldId id="279" r:id="rId6"/>
    <p:sldId id="280" r:id="rId7"/>
    <p:sldId id="276" r:id="rId8"/>
    <p:sldId id="258" r:id="rId9"/>
    <p:sldId id="282" r:id="rId10"/>
    <p:sldId id="27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4A22CF08-E48A-4DEC-99BC-07376FCAC074}" type="datetimeFigureOut">
              <a:rPr lang="en-US" smtClean="0"/>
              <a:pPr/>
              <a:t>10/9/2023</a:t>
            </a:fld>
            <a:endParaRPr lang="en-US"/>
          </a:p>
        </p:txBody>
      </p:sp>
      <p:sp>
        <p:nvSpPr>
          <p:cNvPr id="5" name="Footer Placeholder 4"/>
          <p:cNvSpPr>
            <a:spLocks noGrp="1"/>
          </p:cNvSpPr>
          <p:nvPr>
            <p:ph type="ftr" sz="quarter" idx="11"/>
          </p:nvPr>
        </p:nvSpPr>
        <p:spPr>
          <a:xfrm>
            <a:off x="1900237" y="5410202"/>
            <a:ext cx="3843665" cy="365125"/>
          </a:xfrm>
        </p:spPr>
        <p:txBody>
          <a:bodyPr/>
          <a:lstStyle/>
          <a:p>
            <a:endParaRPr lang="en-US"/>
          </a:p>
        </p:txBody>
      </p:sp>
      <p:sp>
        <p:nvSpPr>
          <p:cNvPr id="6" name="Slide Number Placeholder 5"/>
          <p:cNvSpPr>
            <a:spLocks noGrp="1"/>
          </p:cNvSpPr>
          <p:nvPr>
            <p:ph type="sldNum" sz="quarter" idx="12"/>
          </p:nvPr>
        </p:nvSpPr>
        <p:spPr>
          <a:xfrm>
            <a:off x="7915603" y="5410200"/>
            <a:ext cx="578317" cy="365125"/>
          </a:xfrm>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411901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653266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057683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3457958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3494138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A22CF08-E48A-4DEC-99BC-07376FCAC074}" type="datetimeFigureOut">
              <a:rPr lang="en-US" smtClean="0"/>
              <a:pPr/>
              <a:t>10/9/2023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914355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A22CF08-E48A-4DEC-99BC-07376FCAC074}" type="datetimeFigureOut">
              <a:rPr lang="en-US" smtClean="0"/>
              <a:pPr/>
              <a:t>10/9/2023</a:t>
            </a:fld>
            <a:endParaRPr lang="en-US"/>
          </a:p>
        </p:txBody>
      </p:sp>
      <p:sp>
        <p:nvSpPr>
          <p:cNvPr id="4" name="Footer Placeholder 3"/>
          <p:cNvSpPr>
            <a:spLocks noGrp="1"/>
          </p:cNvSpPr>
          <p:nvPr>
            <p:ph type="ftr" sz="quarter" idx="11"/>
          </p:nvPr>
        </p:nvSpPr>
        <p:spPr/>
        <p:txBody>
          <a:bodyPr/>
          <a:lstStyle>
            <a:lvl1pPr>
              <a:defRPr cap="all" baseline="0"/>
            </a:lvl1p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8987716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22CF08-E48A-4DEC-99BC-07376FCAC074}" type="datetimeFigureOut">
              <a:rPr lang="en-US" smtClean="0"/>
              <a:pPr/>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491790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22CF08-E48A-4DEC-99BC-07376FCAC074}" type="datetimeFigureOut">
              <a:rPr lang="en-US" smtClean="0"/>
              <a:pPr/>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16902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n-US" smtClean="0"/>
              <a:t>Click to edit Master title style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4A22CF08-E48A-4DEC-99BC-07376FCAC074}" type="datetimeFigureOut">
              <a:rPr lang="en-US" smtClean="0"/>
              <a:pPr/>
              <a:t>10/9/2023</a:t>
            </a:fld>
            <a:endParaRPr lang="en-US"/>
          </a:p>
        </p:txBody>
      </p:sp>
      <p:sp>
        <p:nvSpPr>
          <p:cNvPr id="50" name="Footer Placeholder 4"/>
          <p:cNvSpPr>
            <a:spLocks noGrp="1"/>
          </p:cNvSpPr>
          <p:nvPr>
            <p:ph type="ftr" sz="quarter" idx="11"/>
          </p:nvPr>
        </p:nvSpPr>
        <p:spPr>
          <a:xfrm>
            <a:off x="856059" y="5883276"/>
            <a:ext cx="4679482" cy="365125"/>
          </a:xfrm>
        </p:spPr>
        <p:txBody>
          <a:bodyPr/>
          <a:lstStyle/>
          <a:p>
            <a:endParaRPr lang="en-US"/>
          </a:p>
        </p:txBody>
      </p:sp>
      <p:sp>
        <p:nvSpPr>
          <p:cNvPr id="51" name="Slide Number Placeholder 5"/>
          <p:cNvSpPr>
            <a:spLocks noGrp="1"/>
          </p:cNvSpPr>
          <p:nvPr>
            <p:ph type="sldNum" sz="quarter" idx="12"/>
          </p:nvPr>
        </p:nvSpPr>
        <p:spPr>
          <a:xfrm>
            <a:off x="7707241" y="5883275"/>
            <a:ext cx="578317" cy="365125"/>
          </a:xfrm>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353844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22CF08-E48A-4DEC-99BC-07376FCAC074}" type="datetimeFigureOut">
              <a:rPr lang="en-US" smtClean="0"/>
              <a:pPr/>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92728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A22CF08-E48A-4DEC-99BC-07376FCAC074}"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643158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56058" y="3073398"/>
            <a:ext cx="3658793"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3073398"/>
            <a:ext cx="3656408"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A22CF08-E48A-4DEC-99BC-07376FCAC074}" type="datetimeFigureOut">
              <a:rPr lang="en-US" smtClean="0"/>
              <a:pPr/>
              <a:t>10/9/2023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463859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A22CF08-E48A-4DEC-99BC-07376FCAC074}" type="datetimeFigureOut">
              <a:rPr lang="en-US" smtClean="0"/>
              <a:pPr/>
              <a:t>10/9/2023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91839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22CF08-E48A-4DEC-99BC-07376FCAC074}" type="datetimeFigureOut">
              <a:rPr lang="en-US" smtClean="0"/>
              <a:pPr/>
              <a:t>10/9/2023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973019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648360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31692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A22CF08-E48A-4DEC-99BC-07376FCAC074}" type="datetimeFigureOut">
              <a:rPr lang="en-US" smtClean="0"/>
              <a:pPr/>
              <a:t>10/9/2023</a:t>
            </a:fld>
            <a:endParaRPr lang="en-US"/>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6C0503D-162C-441A-9BC8-E7D8E05D90FD}" type="slidenum">
              <a:rPr lang="en-US" smtClean="0"/>
              <a:pPr/>
              <a:t>‹#›</a:t>
            </a:fld>
            <a:endParaRPr lang="en-US"/>
          </a:p>
        </p:txBody>
      </p:sp>
    </p:spTree>
    <p:extLst>
      <p:ext uri="{BB962C8B-B14F-4D97-AF65-F5344CB8AC3E}">
        <p14:creationId xmlns:p14="http://schemas.microsoft.com/office/powerpoint/2010/main" val="4053436489"/>
      </p:ext>
    </p:extLst>
  </p:cSld>
  <p:clrMap bg1="dk1" tx1="lt1" bg2="dk2" tx2="lt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 id="2147483918" r:id="rId12"/>
    <p:sldLayoutId id="2147483919" r:id="rId13"/>
    <p:sldLayoutId id="2147483920" r:id="rId14"/>
    <p:sldLayoutId id="2147483921" r:id="rId15"/>
    <p:sldLayoutId id="2147483922" r:id="rId16"/>
    <p:sldLayoutId id="2147483923"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47800"/>
            <a:ext cx="8305800" cy="1600200"/>
          </a:xfrm>
        </p:spPr>
        <p:txBody>
          <a:bodyPr>
            <a:normAutofit/>
          </a:bodyPr>
          <a:lstStyle/>
          <a:p>
            <a:pPr algn="r"/>
            <a:r>
              <a:rPr lang="id-ID" dirty="0" smtClean="0">
                <a:solidFill>
                  <a:schemeClr val="bg1"/>
                </a:solidFill>
              </a:rPr>
              <a:t>PSIKOLOGI KOGNITIF </a:t>
            </a:r>
            <a:br>
              <a:rPr lang="id-ID" dirty="0" smtClean="0">
                <a:solidFill>
                  <a:schemeClr val="bg1"/>
                </a:solidFill>
              </a:rPr>
            </a:br>
            <a:r>
              <a:rPr lang="id-ID" dirty="0" smtClean="0">
                <a:solidFill>
                  <a:schemeClr val="bg1"/>
                </a:solidFill>
              </a:rPr>
              <a:t>BAB 3. MEMORI KERJA</a:t>
            </a:r>
            <a:endParaRPr lang="en-US" dirty="0">
              <a:solidFill>
                <a:schemeClr val="bg1"/>
              </a:solidFill>
            </a:endParaRPr>
          </a:p>
        </p:txBody>
      </p:sp>
      <p:sp>
        <p:nvSpPr>
          <p:cNvPr id="5" name="Subtitle 3"/>
          <p:cNvSpPr>
            <a:spLocks noGrp="1"/>
          </p:cNvSpPr>
          <p:nvPr/>
        </p:nvSpPr>
        <p:spPr>
          <a:xfrm>
            <a:off x="4419600" y="5715000"/>
            <a:ext cx="4419600" cy="787560"/>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d-ID" dirty="0" smtClean="0"/>
              <a:t>Dosen pengampu mata kuliah:</a:t>
            </a:r>
          </a:p>
          <a:p>
            <a:r>
              <a:rPr lang="id-ID" dirty="0" smtClean="0"/>
              <a:t>Arie Rihardini Sundari, S.Psi, M.Si.</a:t>
            </a:r>
            <a:endParaRPr lang="id-ID"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3644900"/>
            <a:ext cx="1996167" cy="2070100"/>
          </a:xfrm>
          <a:prstGeom prst="ellipse">
            <a:avLst/>
          </a:prstGeom>
          <a:ln>
            <a:noFill/>
          </a:ln>
          <a:effectLst>
            <a:outerShdw blurRad="50800" dist="38100" dir="5400000" algn="t" rotWithShape="0">
              <a:prstClr val="black">
                <a:alpha val="40000"/>
              </a:prstClr>
            </a:outerShdw>
            <a:softEdge rad="112500"/>
          </a:effectLst>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4294967295"/>
          </p:nvPr>
        </p:nvSpPr>
        <p:spPr>
          <a:xfrm>
            <a:off x="3695700" y="2781300"/>
            <a:ext cx="2743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id-ID" dirty="0" smtClean="0"/>
              <a:t>Register sensori</a:t>
            </a:r>
            <a:endParaRPr lang="id-ID" dirty="0"/>
          </a:p>
        </p:txBody>
      </p:sp>
      <p:sp>
        <p:nvSpPr>
          <p:cNvPr id="2" name="Title 1"/>
          <p:cNvSpPr>
            <a:spLocks noGrp="1"/>
          </p:cNvSpPr>
          <p:nvPr>
            <p:ph type="title" idx="4294967295"/>
          </p:nvPr>
        </p:nvSpPr>
        <p:spPr>
          <a:xfrm>
            <a:off x="927100" y="304800"/>
            <a:ext cx="7467600" cy="1143000"/>
          </a:xfrm>
        </p:spPr>
        <p:txBody>
          <a:bodyPr/>
          <a:lstStyle/>
          <a:p>
            <a:pPr algn="ctr"/>
            <a:r>
              <a:rPr lang="id-ID" dirty="0" smtClean="0"/>
              <a:t>Model Atkinson &amp; Shiffrin</a:t>
            </a:r>
            <a:endParaRPr lang="id-ID" dirty="0"/>
          </a:p>
        </p:txBody>
      </p:sp>
      <p:sp>
        <p:nvSpPr>
          <p:cNvPr id="4" name="Rectangle 3"/>
          <p:cNvSpPr/>
          <p:nvPr/>
        </p:nvSpPr>
        <p:spPr>
          <a:xfrm>
            <a:off x="5257800" y="1905000"/>
            <a:ext cx="1752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Input eksternal</a:t>
            </a:r>
            <a:endParaRPr lang="id-ID" dirty="0"/>
          </a:p>
        </p:txBody>
      </p:sp>
      <p:sp>
        <p:nvSpPr>
          <p:cNvPr id="7" name="Rectangle 6"/>
          <p:cNvSpPr/>
          <p:nvPr/>
        </p:nvSpPr>
        <p:spPr>
          <a:xfrm>
            <a:off x="762000" y="2286000"/>
            <a:ext cx="17526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Hilang dari register sensori</a:t>
            </a:r>
            <a:endParaRPr lang="id-ID" dirty="0"/>
          </a:p>
        </p:txBody>
      </p:sp>
      <p:sp>
        <p:nvSpPr>
          <p:cNvPr id="8" name="Rectangle 7"/>
          <p:cNvSpPr/>
          <p:nvPr/>
        </p:nvSpPr>
        <p:spPr>
          <a:xfrm>
            <a:off x="914400" y="3886200"/>
            <a:ext cx="17526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t>Hilang dari memori jangka pendek</a:t>
            </a:r>
            <a:endParaRPr lang="id-ID" sz="1600" dirty="0"/>
          </a:p>
        </p:txBody>
      </p:sp>
      <p:sp>
        <p:nvSpPr>
          <p:cNvPr id="9" name="Rectangle 8"/>
          <p:cNvSpPr/>
          <p:nvPr/>
        </p:nvSpPr>
        <p:spPr>
          <a:xfrm>
            <a:off x="838200" y="5257800"/>
            <a:ext cx="17526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t>Hilang dari memori jangka panjang</a:t>
            </a:r>
            <a:endParaRPr lang="id-ID" sz="1600" dirty="0"/>
          </a:p>
        </p:txBody>
      </p:sp>
      <p:sp>
        <p:nvSpPr>
          <p:cNvPr id="10" name="Rectangle 9"/>
          <p:cNvSpPr/>
          <p:nvPr/>
        </p:nvSpPr>
        <p:spPr>
          <a:xfrm>
            <a:off x="4572000" y="4038600"/>
            <a:ext cx="2971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Memori jangka pendek / memori kerja</a:t>
            </a:r>
            <a:endParaRPr lang="id-ID" dirty="0"/>
          </a:p>
        </p:txBody>
      </p:sp>
      <p:sp>
        <p:nvSpPr>
          <p:cNvPr id="11" name="Rectangle 10"/>
          <p:cNvSpPr/>
          <p:nvPr/>
        </p:nvSpPr>
        <p:spPr>
          <a:xfrm>
            <a:off x="3810000" y="5334000"/>
            <a:ext cx="4572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t>Memori jangka panjang</a:t>
            </a:r>
            <a:endParaRPr lang="id-ID" sz="2400" dirty="0"/>
          </a:p>
        </p:txBody>
      </p:sp>
      <p:cxnSp>
        <p:nvCxnSpPr>
          <p:cNvPr id="13" name="Straight Arrow Connector 12"/>
          <p:cNvCxnSpPr/>
          <p:nvPr/>
        </p:nvCxnSpPr>
        <p:spPr>
          <a:xfrm flipH="1">
            <a:off x="2590800" y="3048000"/>
            <a:ext cx="5334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flipH="1">
            <a:off x="3124200" y="4495800"/>
            <a:ext cx="12954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 name="Straight Arrow Connector 22"/>
          <p:cNvCxnSpPr/>
          <p:nvPr/>
        </p:nvCxnSpPr>
        <p:spPr>
          <a:xfrm>
            <a:off x="5334000" y="3429000"/>
            <a:ext cx="0"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p:nvPr/>
        </p:nvCxnSpPr>
        <p:spPr>
          <a:xfrm>
            <a:off x="7162800" y="4800600"/>
            <a:ext cx="0"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Connector 31"/>
          <p:cNvCxnSpPr>
            <a:stCxn id="4" idx="3"/>
          </p:cNvCxnSpPr>
          <p:nvPr/>
        </p:nvCxnSpPr>
        <p:spPr>
          <a:xfrm>
            <a:off x="7010400" y="2286000"/>
            <a:ext cx="1219200" cy="0"/>
          </a:xfrm>
          <a:prstGeom prst="line">
            <a:avLst/>
          </a:prstGeom>
        </p:spPr>
        <p:style>
          <a:lnRef idx="3">
            <a:schemeClr val="dk1"/>
          </a:lnRef>
          <a:fillRef idx="0">
            <a:schemeClr val="dk1"/>
          </a:fillRef>
          <a:effectRef idx="2">
            <a:schemeClr val="dk1"/>
          </a:effectRef>
          <a:fontRef idx="minor">
            <a:schemeClr val="tx1"/>
          </a:fontRef>
        </p:style>
      </p:cxnSp>
      <p:cxnSp>
        <p:nvCxnSpPr>
          <p:cNvPr id="33" name="Straight Connector 32"/>
          <p:cNvCxnSpPr/>
          <p:nvPr/>
        </p:nvCxnSpPr>
        <p:spPr>
          <a:xfrm>
            <a:off x="8229600" y="228600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36" name="Straight Arrow Connector 35"/>
          <p:cNvCxnSpPr/>
          <p:nvPr/>
        </p:nvCxnSpPr>
        <p:spPr>
          <a:xfrm flipH="1">
            <a:off x="6934200" y="3124200"/>
            <a:ext cx="12954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8" name="Straight Arrow Connector 37"/>
          <p:cNvCxnSpPr/>
          <p:nvPr/>
        </p:nvCxnSpPr>
        <p:spPr>
          <a:xfrm flipV="1">
            <a:off x="5562600" y="4724400"/>
            <a:ext cx="0" cy="6096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flipH="1">
            <a:off x="2590800" y="5791200"/>
            <a:ext cx="12192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 calcmode="lin" valueType="num">
                                      <p:cBhvr additive="base">
                                        <p:cTn id="12" dur="1000" fill="hold"/>
                                        <p:tgtEl>
                                          <p:spTgt spid="32"/>
                                        </p:tgtEl>
                                        <p:attrNameLst>
                                          <p:attrName>ppt_x</p:attrName>
                                        </p:attrNameLst>
                                      </p:cBhvr>
                                      <p:tavLst>
                                        <p:tav tm="0">
                                          <p:val>
                                            <p:strVal val="#ppt_x"/>
                                          </p:val>
                                        </p:tav>
                                        <p:tav tm="100000">
                                          <p:val>
                                            <p:strVal val="#ppt_x"/>
                                          </p:val>
                                        </p:tav>
                                      </p:tavLst>
                                    </p:anim>
                                    <p:anim calcmode="lin" valueType="num">
                                      <p:cBhvr additive="base">
                                        <p:cTn id="13" dur="10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nodeType="clickEffect">
                                  <p:stCondLst>
                                    <p:cond delay="0"/>
                                  </p:stCondLst>
                                  <p:childTnLst>
                                    <p:set>
                                      <p:cBhvr>
                                        <p:cTn id="17" dur="1" fill="hold">
                                          <p:stCondLst>
                                            <p:cond delay="0"/>
                                          </p:stCondLst>
                                        </p:cTn>
                                        <p:tgtEl>
                                          <p:spTgt spid="33"/>
                                        </p:tgtEl>
                                        <p:attrNameLst>
                                          <p:attrName>style.visibility</p:attrName>
                                        </p:attrNameLst>
                                      </p:cBhvr>
                                      <p:to>
                                        <p:strVal val="visible"/>
                                      </p:to>
                                    </p:set>
                                    <p:anim calcmode="lin" valueType="num">
                                      <p:cBhvr additive="base">
                                        <p:cTn id="18" dur="1000" fill="hold"/>
                                        <p:tgtEl>
                                          <p:spTgt spid="33"/>
                                        </p:tgtEl>
                                        <p:attrNameLst>
                                          <p:attrName>ppt_x</p:attrName>
                                        </p:attrNameLst>
                                      </p:cBhvr>
                                      <p:tavLst>
                                        <p:tav tm="0">
                                          <p:val>
                                            <p:strVal val="#ppt_x"/>
                                          </p:val>
                                        </p:tav>
                                        <p:tav tm="100000">
                                          <p:val>
                                            <p:strVal val="#ppt_x"/>
                                          </p:val>
                                        </p:tav>
                                      </p:tavLst>
                                    </p:anim>
                                    <p:anim calcmode="lin" valueType="num">
                                      <p:cBhvr additive="base">
                                        <p:cTn id="19" dur="10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nodeType="clickEffect">
                                  <p:stCondLst>
                                    <p:cond delay="0"/>
                                  </p:stCondLst>
                                  <p:childTnLst>
                                    <p:set>
                                      <p:cBhvr>
                                        <p:cTn id="23" dur="1" fill="hold">
                                          <p:stCondLst>
                                            <p:cond delay="0"/>
                                          </p:stCondLst>
                                        </p:cTn>
                                        <p:tgtEl>
                                          <p:spTgt spid="36"/>
                                        </p:tgtEl>
                                        <p:attrNameLst>
                                          <p:attrName>style.visibility</p:attrName>
                                        </p:attrNameLst>
                                      </p:cBhvr>
                                      <p:to>
                                        <p:strVal val="visible"/>
                                      </p:to>
                                    </p:set>
                                    <p:anim calcmode="lin" valueType="num">
                                      <p:cBhvr additive="base">
                                        <p:cTn id="24" dur="500" fill="hold"/>
                                        <p:tgtEl>
                                          <p:spTgt spid="36"/>
                                        </p:tgtEl>
                                        <p:attrNameLst>
                                          <p:attrName>ppt_x</p:attrName>
                                        </p:attrNameLst>
                                      </p:cBhvr>
                                      <p:tavLst>
                                        <p:tav tm="0">
                                          <p:val>
                                            <p:strVal val="#ppt_x"/>
                                          </p:val>
                                        </p:tav>
                                        <p:tav tm="100000">
                                          <p:val>
                                            <p:strVal val="#ppt_x"/>
                                          </p:val>
                                        </p:tav>
                                      </p:tavLst>
                                    </p:anim>
                                    <p:anim calcmode="lin" valueType="num">
                                      <p:cBhvr additive="base">
                                        <p:cTn id="25"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5">
                                            <p:bg/>
                                          </p:spTgt>
                                        </p:tgtEl>
                                        <p:attrNameLst>
                                          <p:attrName>style.visibility</p:attrName>
                                        </p:attrNameLst>
                                      </p:cBhvr>
                                      <p:to>
                                        <p:strVal val="visible"/>
                                      </p:to>
                                    </p:set>
                                    <p:animEffect transition="in" filter="dissolve">
                                      <p:cBhvr>
                                        <p:cTn id="30" dur="500"/>
                                        <p:tgtEl>
                                          <p:spTgt spid="5">
                                            <p:bg/>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animEffect transition="in" filter="dissolve">
                                      <p:cBhvr>
                                        <p:cTn id="35" dur="500"/>
                                        <p:tgtEl>
                                          <p:spTgt spid="5">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7" presetClass="entr" presetSubtype="4"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 calcmode="lin" valueType="num">
                                      <p:cBhvr additive="base">
                                        <p:cTn id="40" dur="500" fill="hold"/>
                                        <p:tgtEl>
                                          <p:spTgt spid="13"/>
                                        </p:tgtEl>
                                        <p:attrNameLst>
                                          <p:attrName>ppt_x</p:attrName>
                                        </p:attrNameLst>
                                      </p:cBhvr>
                                      <p:tavLst>
                                        <p:tav tm="0">
                                          <p:val>
                                            <p:strVal val="#ppt_x"/>
                                          </p:val>
                                        </p:tav>
                                        <p:tav tm="100000">
                                          <p:val>
                                            <p:strVal val="#ppt_x"/>
                                          </p:val>
                                        </p:tav>
                                      </p:tavLst>
                                    </p:anim>
                                    <p:anim calcmode="lin" valueType="num">
                                      <p:cBhvr additive="base">
                                        <p:cTn id="4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0" nodeType="clickEffect">
                                  <p:stCondLst>
                                    <p:cond delay="0"/>
                                  </p:stCondLst>
                                  <p:childTnLst>
                                    <p:anim calcmode="lin" valueType="num">
                                      <p:cBhvr additive="base">
                                        <p:cTn id="45" dur="500"/>
                                        <p:tgtEl>
                                          <p:spTgt spid="7"/>
                                        </p:tgtEl>
                                        <p:attrNameLst>
                                          <p:attrName>ppt_x</p:attrName>
                                        </p:attrNameLst>
                                      </p:cBhvr>
                                      <p:tavLst>
                                        <p:tav tm="0">
                                          <p:val>
                                            <p:strVal val="ppt_x"/>
                                          </p:val>
                                        </p:tav>
                                        <p:tav tm="100000">
                                          <p:val>
                                            <p:strVal val="ppt_x"/>
                                          </p:val>
                                        </p:tav>
                                      </p:tavLst>
                                    </p:anim>
                                    <p:anim calcmode="lin" valueType="num">
                                      <p:cBhvr additive="base">
                                        <p:cTn id="46" dur="500"/>
                                        <p:tgtEl>
                                          <p:spTgt spid="7"/>
                                        </p:tgtEl>
                                        <p:attrNameLst>
                                          <p:attrName>ppt_y</p:attrName>
                                        </p:attrNameLst>
                                      </p:cBhvr>
                                      <p:tavLst>
                                        <p:tav tm="0">
                                          <p:val>
                                            <p:strVal val="ppt_y"/>
                                          </p:val>
                                        </p:tav>
                                        <p:tav tm="100000">
                                          <p:val>
                                            <p:strVal val="1+ppt_h/2"/>
                                          </p:val>
                                        </p:tav>
                                      </p:tavLst>
                                    </p:anim>
                                    <p:set>
                                      <p:cBhvr>
                                        <p:cTn id="47" dur="1" fill="hold">
                                          <p:stCondLst>
                                            <p:cond delay="499"/>
                                          </p:stCondLst>
                                        </p:cTn>
                                        <p:tgtEl>
                                          <p:spTgt spid="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7" presetClass="entr" presetSubtype="4" fill="hold" nodeType="clickEffect">
                                  <p:stCondLst>
                                    <p:cond delay="0"/>
                                  </p:stCondLst>
                                  <p:childTnLst>
                                    <p:set>
                                      <p:cBhvr>
                                        <p:cTn id="51" dur="1" fill="hold">
                                          <p:stCondLst>
                                            <p:cond delay="0"/>
                                          </p:stCondLst>
                                        </p:cTn>
                                        <p:tgtEl>
                                          <p:spTgt spid="23"/>
                                        </p:tgtEl>
                                        <p:attrNameLst>
                                          <p:attrName>style.visibility</p:attrName>
                                        </p:attrNameLst>
                                      </p:cBhvr>
                                      <p:to>
                                        <p:strVal val="visible"/>
                                      </p:to>
                                    </p:set>
                                    <p:anim calcmode="lin" valueType="num">
                                      <p:cBhvr additive="base">
                                        <p:cTn id="52" dur="1000" fill="hold"/>
                                        <p:tgtEl>
                                          <p:spTgt spid="23"/>
                                        </p:tgtEl>
                                        <p:attrNameLst>
                                          <p:attrName>ppt_x</p:attrName>
                                        </p:attrNameLst>
                                      </p:cBhvr>
                                      <p:tavLst>
                                        <p:tav tm="0">
                                          <p:val>
                                            <p:strVal val="#ppt_x"/>
                                          </p:val>
                                        </p:tav>
                                        <p:tav tm="100000">
                                          <p:val>
                                            <p:strVal val="#ppt_x"/>
                                          </p:val>
                                        </p:tav>
                                      </p:tavLst>
                                    </p:anim>
                                    <p:anim calcmode="lin" valueType="num">
                                      <p:cBhvr additive="base">
                                        <p:cTn id="53" dur="10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12" presetClass="entr" presetSubtype="4" fill="hold" grpId="0" nodeType="click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slide(fromBottom)">
                                      <p:cBhvr>
                                        <p:cTn id="58" dur="500"/>
                                        <p:tgtEl>
                                          <p:spTgt spid="10"/>
                                        </p:tgtEl>
                                      </p:cBhvr>
                                    </p:animEffect>
                                  </p:childTnLst>
                                </p:cTn>
                              </p:par>
                            </p:childTnLst>
                          </p:cTn>
                        </p:par>
                      </p:childTnLst>
                    </p:cTn>
                  </p:par>
                  <p:par>
                    <p:cTn id="59" fill="hold">
                      <p:stCondLst>
                        <p:cond delay="indefinite"/>
                      </p:stCondLst>
                      <p:childTnLst>
                        <p:par>
                          <p:cTn id="60" fill="hold">
                            <p:stCondLst>
                              <p:cond delay="0"/>
                            </p:stCondLst>
                            <p:childTnLst>
                              <p:par>
                                <p:cTn id="61" presetID="7" presetClass="entr" presetSubtype="4"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anim calcmode="lin" valueType="num">
                                      <p:cBhvr additive="base">
                                        <p:cTn id="63" dur="1000" fill="hold"/>
                                        <p:tgtEl>
                                          <p:spTgt spid="15"/>
                                        </p:tgtEl>
                                        <p:attrNameLst>
                                          <p:attrName>ppt_x</p:attrName>
                                        </p:attrNameLst>
                                      </p:cBhvr>
                                      <p:tavLst>
                                        <p:tav tm="0">
                                          <p:val>
                                            <p:strVal val="#ppt_x"/>
                                          </p:val>
                                        </p:tav>
                                        <p:tav tm="100000">
                                          <p:val>
                                            <p:strVal val="#ppt_x"/>
                                          </p:val>
                                        </p:tav>
                                      </p:tavLst>
                                    </p:anim>
                                    <p:anim calcmode="lin" valueType="num">
                                      <p:cBhvr additive="base">
                                        <p:cTn id="64" dur="10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xit" presetSubtype="4" fill="hold" grpId="0" nodeType="clickEffect">
                                  <p:stCondLst>
                                    <p:cond delay="0"/>
                                  </p:stCondLst>
                                  <p:childTnLst>
                                    <p:anim calcmode="lin" valueType="num">
                                      <p:cBhvr additive="base">
                                        <p:cTn id="68" dur="500"/>
                                        <p:tgtEl>
                                          <p:spTgt spid="8"/>
                                        </p:tgtEl>
                                        <p:attrNameLst>
                                          <p:attrName>ppt_x</p:attrName>
                                        </p:attrNameLst>
                                      </p:cBhvr>
                                      <p:tavLst>
                                        <p:tav tm="0">
                                          <p:val>
                                            <p:strVal val="ppt_x"/>
                                          </p:val>
                                        </p:tav>
                                        <p:tav tm="100000">
                                          <p:val>
                                            <p:strVal val="ppt_x"/>
                                          </p:val>
                                        </p:tav>
                                      </p:tavLst>
                                    </p:anim>
                                    <p:anim calcmode="lin" valueType="num">
                                      <p:cBhvr additive="base">
                                        <p:cTn id="69" dur="500"/>
                                        <p:tgtEl>
                                          <p:spTgt spid="8"/>
                                        </p:tgtEl>
                                        <p:attrNameLst>
                                          <p:attrName>ppt_y</p:attrName>
                                        </p:attrNameLst>
                                      </p:cBhvr>
                                      <p:tavLst>
                                        <p:tav tm="0">
                                          <p:val>
                                            <p:strVal val="ppt_y"/>
                                          </p:val>
                                        </p:tav>
                                        <p:tav tm="100000">
                                          <p:val>
                                            <p:strVal val="1+ppt_h/2"/>
                                          </p:val>
                                        </p:tav>
                                      </p:tavLst>
                                    </p:anim>
                                    <p:set>
                                      <p:cBhvr>
                                        <p:cTn id="70" dur="1" fill="hold">
                                          <p:stCondLst>
                                            <p:cond delay="499"/>
                                          </p:stCondLst>
                                        </p:cTn>
                                        <p:tgtEl>
                                          <p:spTgt spid="8"/>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7" presetClass="entr" presetSubtype="4" fill="hold" nodeType="clickEffect">
                                  <p:stCondLst>
                                    <p:cond delay="0"/>
                                  </p:stCondLst>
                                  <p:childTnLst>
                                    <p:set>
                                      <p:cBhvr>
                                        <p:cTn id="74" dur="1" fill="hold">
                                          <p:stCondLst>
                                            <p:cond delay="0"/>
                                          </p:stCondLst>
                                        </p:cTn>
                                        <p:tgtEl>
                                          <p:spTgt spid="38"/>
                                        </p:tgtEl>
                                        <p:attrNameLst>
                                          <p:attrName>style.visibility</p:attrName>
                                        </p:attrNameLst>
                                      </p:cBhvr>
                                      <p:to>
                                        <p:strVal val="visible"/>
                                      </p:to>
                                    </p:set>
                                    <p:anim calcmode="lin" valueType="num">
                                      <p:cBhvr additive="base">
                                        <p:cTn id="75" dur="500" fill="hold"/>
                                        <p:tgtEl>
                                          <p:spTgt spid="38"/>
                                        </p:tgtEl>
                                        <p:attrNameLst>
                                          <p:attrName>ppt_x</p:attrName>
                                        </p:attrNameLst>
                                      </p:cBhvr>
                                      <p:tavLst>
                                        <p:tav tm="0">
                                          <p:val>
                                            <p:strVal val="#ppt_x"/>
                                          </p:val>
                                        </p:tav>
                                        <p:tav tm="100000">
                                          <p:val>
                                            <p:strVal val="#ppt_x"/>
                                          </p:val>
                                        </p:tav>
                                      </p:tavLst>
                                    </p:anim>
                                    <p:anim calcmode="lin" valueType="num">
                                      <p:cBhvr additive="base">
                                        <p:cTn id="76"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7" presetClass="entr" presetSubtype="4" fill="hold" nodeType="clickEffect">
                                  <p:stCondLst>
                                    <p:cond delay="0"/>
                                  </p:stCondLst>
                                  <p:childTnLst>
                                    <p:set>
                                      <p:cBhvr>
                                        <p:cTn id="80" dur="1" fill="hold">
                                          <p:stCondLst>
                                            <p:cond delay="0"/>
                                          </p:stCondLst>
                                        </p:cTn>
                                        <p:tgtEl>
                                          <p:spTgt spid="26"/>
                                        </p:tgtEl>
                                        <p:attrNameLst>
                                          <p:attrName>style.visibility</p:attrName>
                                        </p:attrNameLst>
                                      </p:cBhvr>
                                      <p:to>
                                        <p:strVal val="visible"/>
                                      </p:to>
                                    </p:set>
                                    <p:anim calcmode="lin" valueType="num">
                                      <p:cBhvr additive="base">
                                        <p:cTn id="81" dur="1000" fill="hold"/>
                                        <p:tgtEl>
                                          <p:spTgt spid="26"/>
                                        </p:tgtEl>
                                        <p:attrNameLst>
                                          <p:attrName>ppt_x</p:attrName>
                                        </p:attrNameLst>
                                      </p:cBhvr>
                                      <p:tavLst>
                                        <p:tav tm="0">
                                          <p:val>
                                            <p:strVal val="#ppt_x"/>
                                          </p:val>
                                        </p:tav>
                                        <p:tav tm="100000">
                                          <p:val>
                                            <p:strVal val="#ppt_x"/>
                                          </p:val>
                                        </p:tav>
                                      </p:tavLst>
                                    </p:anim>
                                    <p:anim calcmode="lin" valueType="num">
                                      <p:cBhvr additive="base">
                                        <p:cTn id="82" dur="10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13" presetClass="entr" presetSubtype="16" fill="hold" grpId="0" nodeType="clickEffect">
                                  <p:stCondLst>
                                    <p:cond delay="0"/>
                                  </p:stCondLst>
                                  <p:childTnLst>
                                    <p:set>
                                      <p:cBhvr>
                                        <p:cTn id="86" dur="1" fill="hold">
                                          <p:stCondLst>
                                            <p:cond delay="0"/>
                                          </p:stCondLst>
                                        </p:cTn>
                                        <p:tgtEl>
                                          <p:spTgt spid="11"/>
                                        </p:tgtEl>
                                        <p:attrNameLst>
                                          <p:attrName>style.visibility</p:attrName>
                                        </p:attrNameLst>
                                      </p:cBhvr>
                                      <p:to>
                                        <p:strVal val="visible"/>
                                      </p:to>
                                    </p:set>
                                    <p:animEffect transition="in" filter="plus(in)">
                                      <p:cBhvr>
                                        <p:cTn id="87" dur="2000"/>
                                        <p:tgtEl>
                                          <p:spTgt spid="11"/>
                                        </p:tgtEl>
                                      </p:cBhvr>
                                    </p:animEffect>
                                  </p:childTnLst>
                                </p:cTn>
                              </p:par>
                            </p:childTnLst>
                          </p:cTn>
                        </p:par>
                      </p:childTnLst>
                    </p:cTn>
                  </p:par>
                  <p:par>
                    <p:cTn id="88" fill="hold">
                      <p:stCondLst>
                        <p:cond delay="indefinite"/>
                      </p:stCondLst>
                      <p:childTnLst>
                        <p:par>
                          <p:cTn id="89" fill="hold">
                            <p:stCondLst>
                              <p:cond delay="0"/>
                            </p:stCondLst>
                            <p:childTnLst>
                              <p:par>
                                <p:cTn id="90" presetID="7" presetClass="entr" presetSubtype="4" fill="hold" nodeType="clickEffect">
                                  <p:stCondLst>
                                    <p:cond delay="0"/>
                                  </p:stCondLst>
                                  <p:childTnLst>
                                    <p:set>
                                      <p:cBhvr>
                                        <p:cTn id="91" dur="1" fill="hold">
                                          <p:stCondLst>
                                            <p:cond delay="0"/>
                                          </p:stCondLst>
                                        </p:cTn>
                                        <p:tgtEl>
                                          <p:spTgt spid="21"/>
                                        </p:tgtEl>
                                        <p:attrNameLst>
                                          <p:attrName>style.visibility</p:attrName>
                                        </p:attrNameLst>
                                      </p:cBhvr>
                                      <p:to>
                                        <p:strVal val="visible"/>
                                      </p:to>
                                    </p:set>
                                    <p:anim calcmode="lin" valueType="num">
                                      <p:cBhvr additive="base">
                                        <p:cTn id="92" dur="1000" fill="hold"/>
                                        <p:tgtEl>
                                          <p:spTgt spid="21"/>
                                        </p:tgtEl>
                                        <p:attrNameLst>
                                          <p:attrName>ppt_x</p:attrName>
                                        </p:attrNameLst>
                                      </p:cBhvr>
                                      <p:tavLst>
                                        <p:tav tm="0">
                                          <p:val>
                                            <p:strVal val="#ppt_x"/>
                                          </p:val>
                                        </p:tav>
                                        <p:tav tm="100000">
                                          <p:val>
                                            <p:strVal val="#ppt_x"/>
                                          </p:val>
                                        </p:tav>
                                      </p:tavLst>
                                    </p:anim>
                                    <p:anim calcmode="lin" valueType="num">
                                      <p:cBhvr additive="base">
                                        <p:cTn id="93" dur="10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15" presetClass="exit" presetSubtype="0" fill="hold" grpId="0" nodeType="clickEffect">
                                  <p:stCondLst>
                                    <p:cond delay="0"/>
                                  </p:stCondLst>
                                  <p:childTnLst>
                                    <p:anim calcmode="lin" valueType="num">
                                      <p:cBhvr>
                                        <p:cTn id="97" dur="1000"/>
                                        <p:tgtEl>
                                          <p:spTgt spid="9"/>
                                        </p:tgtEl>
                                        <p:attrNameLst>
                                          <p:attrName>ppt_w</p:attrName>
                                        </p:attrNameLst>
                                      </p:cBhvr>
                                      <p:tavLst>
                                        <p:tav tm="0">
                                          <p:val>
                                            <p:strVal val="ppt_w"/>
                                          </p:val>
                                        </p:tav>
                                        <p:tav tm="100000">
                                          <p:val>
                                            <p:fltVal val="0"/>
                                          </p:val>
                                        </p:tav>
                                      </p:tavLst>
                                    </p:anim>
                                    <p:anim calcmode="lin" valueType="num">
                                      <p:cBhvr>
                                        <p:cTn id="98" dur="1000"/>
                                        <p:tgtEl>
                                          <p:spTgt spid="9"/>
                                        </p:tgtEl>
                                        <p:attrNameLst>
                                          <p:attrName>ppt_h</p:attrName>
                                        </p:attrNameLst>
                                      </p:cBhvr>
                                      <p:tavLst>
                                        <p:tav tm="0">
                                          <p:val>
                                            <p:strVal val="ppt_h"/>
                                          </p:val>
                                        </p:tav>
                                        <p:tav tm="100000">
                                          <p:val>
                                            <p:fltVal val="0"/>
                                          </p:val>
                                        </p:tav>
                                      </p:tavLst>
                                    </p:anim>
                                    <p:anim calcmode="lin" valueType="num">
                                      <p:cBhvr>
                                        <p:cTn id="99" dur="1000"/>
                                        <p:tgtEl>
                                          <p:spTgt spid="9"/>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100" dur="1000"/>
                                        <p:tgtEl>
                                          <p:spTgt spid="9"/>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101" dur="1" fill="hold">
                                          <p:stCondLst>
                                            <p:cond delay="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4" grpId="0" animBg="1"/>
      <p:bldP spid="7" grpId="0" animBg="1"/>
      <p:bldP spid="8" grpId="0" animBg="1"/>
      <p:bldP spid="9" grpId="0" animBg="1"/>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rgbClr val="002060"/>
                </a:solidFill>
              </a:rPr>
              <a:t>Sub pokok bahasan</a:t>
            </a:r>
            <a:endParaRPr lang="id-ID" b="1" dirty="0">
              <a:solidFill>
                <a:srgbClr val="002060"/>
              </a:solidFill>
            </a:endParaRPr>
          </a:p>
        </p:txBody>
      </p:sp>
      <p:sp>
        <p:nvSpPr>
          <p:cNvPr id="3" name="Content Placeholder 2"/>
          <p:cNvSpPr>
            <a:spLocks noGrp="1"/>
          </p:cNvSpPr>
          <p:nvPr>
            <p:ph idx="1"/>
          </p:nvPr>
        </p:nvSpPr>
        <p:spPr/>
        <p:txBody>
          <a:bodyPr/>
          <a:lstStyle/>
          <a:p>
            <a:pPr marL="457200" lvl="0" indent="-457200">
              <a:buSzPct val="100000"/>
              <a:buFont typeface="+mj-lt"/>
              <a:buAutoNum type="arabicPeriod"/>
            </a:pPr>
            <a:r>
              <a:rPr lang="en-US" b="1" dirty="0" err="1">
                <a:solidFill>
                  <a:srgbClr val="002060"/>
                </a:solidFill>
              </a:rPr>
              <a:t>Pengantar</a:t>
            </a:r>
            <a:endParaRPr lang="id-ID" b="1" dirty="0">
              <a:solidFill>
                <a:srgbClr val="002060"/>
              </a:solidFill>
            </a:endParaRPr>
          </a:p>
          <a:p>
            <a:pPr marL="457200" lvl="0" indent="-457200">
              <a:buSzPct val="100000"/>
              <a:buFont typeface="+mj-lt"/>
              <a:buAutoNum type="arabicPeriod"/>
            </a:pPr>
            <a:r>
              <a:rPr lang="en-US" b="1" dirty="0" err="1">
                <a:solidFill>
                  <a:srgbClr val="002060"/>
                </a:solidFill>
              </a:rPr>
              <a:t>Sejarah</a:t>
            </a:r>
            <a:r>
              <a:rPr lang="en-US" b="1" dirty="0">
                <a:solidFill>
                  <a:srgbClr val="002060"/>
                </a:solidFill>
              </a:rPr>
              <a:t> </a:t>
            </a:r>
            <a:r>
              <a:rPr lang="en-US" b="1" dirty="0" err="1">
                <a:solidFill>
                  <a:srgbClr val="002060"/>
                </a:solidFill>
              </a:rPr>
              <a:t>riset</a:t>
            </a:r>
            <a:r>
              <a:rPr lang="en-US" b="1" dirty="0">
                <a:solidFill>
                  <a:srgbClr val="002060"/>
                </a:solidFill>
              </a:rPr>
              <a:t> </a:t>
            </a:r>
            <a:r>
              <a:rPr lang="en-US" b="1" dirty="0" err="1">
                <a:solidFill>
                  <a:srgbClr val="002060"/>
                </a:solidFill>
              </a:rPr>
              <a:t>memori</a:t>
            </a:r>
            <a:endParaRPr lang="id-ID" b="1" dirty="0">
              <a:solidFill>
                <a:srgbClr val="002060"/>
              </a:solidFill>
            </a:endParaRPr>
          </a:p>
          <a:p>
            <a:pPr marL="457200" lvl="0" indent="-457200">
              <a:buSzPct val="100000"/>
              <a:buFont typeface="+mj-lt"/>
              <a:buAutoNum type="arabicPeriod"/>
            </a:pPr>
            <a:r>
              <a:rPr lang="en-US" b="1" dirty="0" err="1">
                <a:solidFill>
                  <a:srgbClr val="002060"/>
                </a:solidFill>
              </a:rPr>
              <a:t>Faktor-faktor</a:t>
            </a:r>
            <a:r>
              <a:rPr lang="en-US" b="1" dirty="0">
                <a:solidFill>
                  <a:srgbClr val="002060"/>
                </a:solidFill>
              </a:rPr>
              <a:t> yang </a:t>
            </a:r>
            <a:r>
              <a:rPr lang="en-US" b="1" dirty="0" err="1">
                <a:solidFill>
                  <a:srgbClr val="002060"/>
                </a:solidFill>
              </a:rPr>
              <a:t>mempengaruhi</a:t>
            </a:r>
            <a:r>
              <a:rPr lang="en-US" b="1" dirty="0">
                <a:solidFill>
                  <a:srgbClr val="002060"/>
                </a:solidFill>
              </a:rPr>
              <a:t> </a:t>
            </a:r>
            <a:r>
              <a:rPr lang="en-US" b="1" dirty="0" err="1">
                <a:solidFill>
                  <a:srgbClr val="002060"/>
                </a:solidFill>
              </a:rPr>
              <a:t>kapasitas</a:t>
            </a:r>
            <a:r>
              <a:rPr lang="en-US" b="1" dirty="0">
                <a:solidFill>
                  <a:srgbClr val="002060"/>
                </a:solidFill>
              </a:rPr>
              <a:t> </a:t>
            </a:r>
            <a:r>
              <a:rPr lang="en-US" b="1" dirty="0" err="1">
                <a:solidFill>
                  <a:srgbClr val="002060"/>
                </a:solidFill>
              </a:rPr>
              <a:t>memori</a:t>
            </a:r>
            <a:r>
              <a:rPr lang="en-US" b="1" dirty="0">
                <a:solidFill>
                  <a:srgbClr val="002060"/>
                </a:solidFill>
              </a:rPr>
              <a:t> </a:t>
            </a:r>
            <a:r>
              <a:rPr lang="en-US" b="1" dirty="0" err="1">
                <a:solidFill>
                  <a:srgbClr val="002060"/>
                </a:solidFill>
              </a:rPr>
              <a:t>kerja</a:t>
            </a:r>
            <a:endParaRPr lang="id-ID" b="1" dirty="0">
              <a:solidFill>
                <a:srgbClr val="002060"/>
              </a:solidFill>
            </a:endParaRPr>
          </a:p>
          <a:p>
            <a:pPr marL="457200" lvl="0" indent="-457200">
              <a:buSzPct val="100000"/>
              <a:buFont typeface="+mj-lt"/>
              <a:buAutoNum type="arabicPeriod"/>
            </a:pPr>
            <a:r>
              <a:rPr lang="en-US" b="1" dirty="0" err="1">
                <a:solidFill>
                  <a:srgbClr val="002060"/>
                </a:solidFill>
              </a:rPr>
              <a:t>Pendekatan</a:t>
            </a:r>
            <a:r>
              <a:rPr lang="en-US" b="1" dirty="0">
                <a:solidFill>
                  <a:srgbClr val="002060"/>
                </a:solidFill>
              </a:rPr>
              <a:t> </a:t>
            </a:r>
            <a:r>
              <a:rPr lang="en-US" b="1" dirty="0" err="1">
                <a:solidFill>
                  <a:srgbClr val="002060"/>
                </a:solidFill>
              </a:rPr>
              <a:t>memori</a:t>
            </a:r>
            <a:r>
              <a:rPr lang="en-US" b="1" dirty="0">
                <a:solidFill>
                  <a:srgbClr val="002060"/>
                </a:solidFill>
              </a:rPr>
              <a:t> </a:t>
            </a:r>
            <a:r>
              <a:rPr lang="en-US" b="1" dirty="0" err="1">
                <a:solidFill>
                  <a:srgbClr val="002060"/>
                </a:solidFill>
              </a:rPr>
              <a:t>kerja</a:t>
            </a:r>
            <a:r>
              <a:rPr lang="en-US" b="1" dirty="0">
                <a:solidFill>
                  <a:srgbClr val="002060"/>
                </a:solidFill>
              </a:rPr>
              <a:t> </a:t>
            </a:r>
            <a:r>
              <a:rPr lang="en-US" b="1" dirty="0" err="1">
                <a:solidFill>
                  <a:srgbClr val="002060"/>
                </a:solidFill>
              </a:rPr>
              <a:t>dari</a:t>
            </a:r>
            <a:r>
              <a:rPr lang="en-US" b="1" dirty="0">
                <a:solidFill>
                  <a:srgbClr val="002060"/>
                </a:solidFill>
              </a:rPr>
              <a:t> Baddeley</a:t>
            </a:r>
            <a:endParaRPr lang="id-ID" b="1" dirty="0">
              <a:solidFill>
                <a:srgbClr val="002060"/>
              </a:solidFill>
            </a:endParaRPr>
          </a:p>
          <a:p>
            <a:pPr marL="457200" indent="-457200">
              <a:buSzPct val="100000"/>
              <a:buFont typeface="+mj-lt"/>
              <a:buAutoNum type="arabicPeriod"/>
            </a:pPr>
            <a:r>
              <a:rPr lang="en-US" b="1" dirty="0" err="1">
                <a:solidFill>
                  <a:srgbClr val="002060"/>
                </a:solidFill>
              </a:rPr>
              <a:t>Perbedaan</a:t>
            </a:r>
            <a:r>
              <a:rPr lang="en-US" b="1" dirty="0">
                <a:solidFill>
                  <a:srgbClr val="002060"/>
                </a:solidFill>
              </a:rPr>
              <a:t> individual </a:t>
            </a:r>
            <a:r>
              <a:rPr lang="en-US" b="1" dirty="0" err="1">
                <a:solidFill>
                  <a:srgbClr val="002060"/>
                </a:solidFill>
              </a:rPr>
              <a:t>dalam</a:t>
            </a:r>
            <a:r>
              <a:rPr lang="en-US" b="1" dirty="0">
                <a:solidFill>
                  <a:srgbClr val="002060"/>
                </a:solidFill>
              </a:rPr>
              <a:t> </a:t>
            </a:r>
            <a:r>
              <a:rPr lang="en-US" b="1" dirty="0" err="1">
                <a:solidFill>
                  <a:srgbClr val="002060"/>
                </a:solidFill>
              </a:rPr>
              <a:t>memori</a:t>
            </a:r>
            <a:r>
              <a:rPr lang="en-US" b="1" dirty="0">
                <a:solidFill>
                  <a:srgbClr val="002060"/>
                </a:solidFill>
              </a:rPr>
              <a:t> </a:t>
            </a:r>
            <a:r>
              <a:rPr lang="en-US" b="1" dirty="0" err="1">
                <a:solidFill>
                  <a:srgbClr val="002060"/>
                </a:solidFill>
              </a:rPr>
              <a:t>kerja</a:t>
            </a:r>
            <a:endParaRPr lang="id-ID" b="1" dirty="0">
              <a:solidFill>
                <a:srgbClr val="002060"/>
              </a:solidFill>
            </a:endParaRPr>
          </a:p>
        </p:txBody>
      </p:sp>
    </p:spTree>
    <p:extLst>
      <p:ext uri="{BB962C8B-B14F-4D97-AF65-F5344CB8AC3E}">
        <p14:creationId xmlns:p14="http://schemas.microsoft.com/office/powerpoint/2010/main" val="1819466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1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left)">
                                      <p:cBhvr>
                                        <p:cTn id="3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13309" y="533400"/>
            <a:ext cx="5715000" cy="762000"/>
          </a:xfrm>
          <a:ln>
            <a:solidFill>
              <a:schemeClr val="tx1"/>
            </a:solidFill>
            <a:prstDash val="solid"/>
          </a:ln>
        </p:spPr>
        <p:txBody>
          <a:bodyPr/>
          <a:lstStyle/>
          <a:p>
            <a:pPr algn="ctr">
              <a:lnSpc>
                <a:spcPct val="100000"/>
              </a:lnSpc>
            </a:pPr>
            <a:r>
              <a:rPr lang="id-ID" dirty="0" smtClean="0">
                <a:solidFill>
                  <a:schemeClr val="bg1"/>
                </a:solidFill>
              </a:rPr>
              <a:t>PENGANTAR</a:t>
            </a:r>
            <a:endParaRPr lang="en-US" dirty="0">
              <a:solidFill>
                <a:schemeClr val="bg1"/>
              </a:solidFill>
            </a:endParaRPr>
          </a:p>
        </p:txBody>
      </p:sp>
      <p:sp>
        <p:nvSpPr>
          <p:cNvPr id="2" name="Content Placeholder 1"/>
          <p:cNvSpPr>
            <a:spLocks noGrp="1"/>
          </p:cNvSpPr>
          <p:nvPr>
            <p:ph idx="1"/>
          </p:nvPr>
        </p:nvSpPr>
        <p:spPr>
          <a:xfrm>
            <a:off x="990600" y="1752600"/>
            <a:ext cx="7429499" cy="4648200"/>
          </a:xfrm>
        </p:spPr>
        <p:txBody>
          <a:bodyPr>
            <a:noAutofit/>
          </a:bodyPr>
          <a:lstStyle/>
          <a:p>
            <a:r>
              <a:rPr lang="id-ID" sz="2100" dirty="0" smtClean="0">
                <a:solidFill>
                  <a:schemeClr val="bg1"/>
                </a:solidFill>
                <a:latin typeface="Bookman Old Style" panose="02050604050505020204" pitchFamily="18" charset="0"/>
              </a:rPr>
              <a:t>Memori kerja adalah memori ringkas dan segera  untuk materi yang sedang diproses. </a:t>
            </a:r>
          </a:p>
          <a:p>
            <a:r>
              <a:rPr lang="id-ID" sz="2100" dirty="0" smtClean="0">
                <a:solidFill>
                  <a:schemeClr val="bg1"/>
                </a:solidFill>
                <a:latin typeface="Bookman Old Style" panose="02050604050505020204" pitchFamily="18" charset="0"/>
              </a:rPr>
              <a:t>Memori kerja-working memory-didefinisikan secara konseptual sbg suatu tipe meja kerja-workbench-yg scr konstan mengubah, mengkombinasikan, dan memperbarui informasi baru dan lama.</a:t>
            </a:r>
          </a:p>
          <a:p>
            <a:r>
              <a:rPr lang="id-ID" sz="2100" dirty="0" smtClean="0">
                <a:solidFill>
                  <a:schemeClr val="bg1"/>
                </a:solidFill>
                <a:latin typeface="Bookman Old Style" panose="02050604050505020204" pitchFamily="18" charset="0"/>
              </a:rPr>
              <a:t>Istilah lain dari memori kerja adalah memori jangka pendek.</a:t>
            </a:r>
          </a:p>
          <a:p>
            <a:r>
              <a:rPr lang="id-ID" sz="2100" dirty="0" smtClean="0">
                <a:solidFill>
                  <a:schemeClr val="bg1"/>
                </a:solidFill>
                <a:latin typeface="Bookman Old Style" panose="02050604050505020204" pitchFamily="18" charset="0"/>
              </a:rPr>
              <a:t>Untuk memahami model memori kerja, perlu dipelajari kembali mengenai </a:t>
            </a:r>
            <a:r>
              <a:rPr lang="id-ID" sz="2100" dirty="0" smtClean="0">
                <a:solidFill>
                  <a:schemeClr val="bg1"/>
                </a:solidFill>
                <a:latin typeface="Bookman Old Style" panose="02050604050505020204" pitchFamily="18" charset="0"/>
              </a:rPr>
              <a:t>"rentang perseptual" </a:t>
            </a:r>
            <a:r>
              <a:rPr lang="id-ID" sz="2100" dirty="0" smtClean="0">
                <a:solidFill>
                  <a:schemeClr val="bg1"/>
                </a:solidFill>
                <a:latin typeface="Bookman Old Style" panose="02050604050505020204" pitchFamily="18" charset="0"/>
              </a:rPr>
              <a:t>dan teori “model-model memori ganda".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wipe(left)">
                                      <p:cBhvr>
                                        <p:cTn id="11" dur="10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wipe(left)">
                                      <p:cBhvr>
                                        <p:cTn id="16" dur="10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wipe(left)">
                                      <p:cBhvr>
                                        <p:cTn id="21" dur="1000"/>
                                        <p:tgtEl>
                                          <p:spTgt spid="2">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wipe(left)">
                                      <p:cBhvr>
                                        <p:cTn id="2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838200" y="807279"/>
            <a:ext cx="7765321" cy="411921"/>
          </a:xfrm>
          <a:prstGeom prst="rect">
            <a:avLst/>
          </a:prstGeom>
          <a:solidFill>
            <a:schemeClr val="accent2"/>
          </a:solidFill>
          <a:ln>
            <a:solidFill>
              <a:schemeClr val="tx2">
                <a:lumMod val="10000"/>
              </a:schemeClr>
            </a:solidFill>
            <a:prstDash val="lgDashDotDot"/>
          </a:ln>
        </p:spPr>
        <p:txBody>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r>
              <a:rPr lang="id-ID" sz="2800" dirty="0" smtClean="0">
                <a:solidFill>
                  <a:srgbClr val="002060"/>
                </a:solidFill>
              </a:rPr>
              <a:t>Memori kerja – memori jangka pendek</a:t>
            </a:r>
            <a:endParaRPr lang="id-ID" sz="2800" dirty="0">
              <a:solidFill>
                <a:srgbClr val="002060"/>
              </a:solidFill>
            </a:endParaRPr>
          </a:p>
        </p:txBody>
      </p:sp>
      <p:sp>
        <p:nvSpPr>
          <p:cNvPr id="5" name="TextBox 4"/>
          <p:cNvSpPr txBox="1"/>
          <p:nvPr/>
        </p:nvSpPr>
        <p:spPr>
          <a:xfrm>
            <a:off x="152400" y="159755"/>
            <a:ext cx="1828800" cy="276999"/>
          </a:xfrm>
          <a:prstGeom prst="rect">
            <a:avLst/>
          </a:prstGeom>
          <a:solidFill>
            <a:schemeClr val="bg2">
              <a:lumMod val="75000"/>
            </a:schemeClr>
          </a:solidFill>
        </p:spPr>
        <p:txBody>
          <a:bodyPr wrap="square" rtlCol="0">
            <a:spAutoFit/>
          </a:bodyPr>
          <a:lstStyle/>
          <a:p>
            <a:r>
              <a:rPr lang="id-ID" sz="1200" dirty="0" smtClean="0"/>
              <a:t>Rentang perseptual</a:t>
            </a:r>
            <a:endParaRPr lang="id-ID" sz="1600" dirty="0"/>
          </a:p>
        </p:txBody>
      </p:sp>
      <p:sp>
        <p:nvSpPr>
          <p:cNvPr id="6" name="TextBox 5"/>
          <p:cNvSpPr txBox="1"/>
          <p:nvPr/>
        </p:nvSpPr>
        <p:spPr>
          <a:xfrm>
            <a:off x="838201" y="1371600"/>
            <a:ext cx="7765320" cy="5161028"/>
          </a:xfrm>
          <a:prstGeom prst="rect">
            <a:avLst/>
          </a:prstGeom>
          <a:noFill/>
          <a:ln w="19050">
            <a:noFill/>
            <a:prstDash val="solid"/>
          </a:ln>
        </p:spPr>
        <p:txBody>
          <a:bodyPr wrap="square" rtlCol="0">
            <a:spAutoFit/>
          </a:bodyPr>
          <a:lstStyle/>
          <a:p>
            <a:pPr marL="285750" indent="-285750" algn="just">
              <a:lnSpc>
                <a:spcPct val="150000"/>
              </a:lnSpc>
              <a:buFont typeface="Wingdings" panose="05000000000000000000" pitchFamily="2" charset="2"/>
              <a:buChar char="§"/>
            </a:pPr>
            <a:r>
              <a:rPr lang="id-ID" sz="1700" dirty="0" smtClean="0">
                <a:solidFill>
                  <a:schemeClr val="bg1">
                    <a:lumMod val="95000"/>
                    <a:lumOff val="5000"/>
                  </a:schemeClr>
                </a:solidFill>
              </a:rPr>
              <a:t>Jumlah informasi yg dpt kt pahami dlm periode pemaparan yg singkat disebut rentang perseptual </a:t>
            </a:r>
            <a:r>
              <a:rPr lang="id-ID" sz="1700" dirty="0" smtClean="0">
                <a:solidFill>
                  <a:schemeClr val="bg1">
                    <a:lumMod val="95000"/>
                    <a:lumOff val="5000"/>
                  </a:schemeClr>
                </a:solidFill>
                <a:latin typeface="Arial" panose="020B0604020202020204" pitchFamily="34" charset="0"/>
                <a:cs typeface="Arial" panose="020B0604020202020204" pitchFamily="34" charset="0"/>
              </a:rPr>
              <a:t>(</a:t>
            </a:r>
            <a:r>
              <a:rPr lang="id-ID" sz="1700" dirty="0" smtClean="0">
                <a:solidFill>
                  <a:schemeClr val="bg1">
                    <a:lumMod val="95000"/>
                    <a:lumOff val="5000"/>
                  </a:schemeClr>
                </a:solidFill>
              </a:rPr>
              <a:t>perceptual span</a:t>
            </a:r>
            <a:r>
              <a:rPr lang="id-ID" sz="1700" dirty="0" smtClean="0">
                <a:solidFill>
                  <a:schemeClr val="bg1">
                    <a:lumMod val="95000"/>
                    <a:lumOff val="5000"/>
                  </a:schemeClr>
                </a:solidFill>
                <a:latin typeface="Arial" panose="020B0604020202020204" pitchFamily="34" charset="0"/>
                <a:cs typeface="Arial" panose="020B0604020202020204" pitchFamily="34" charset="0"/>
              </a:rPr>
              <a:t>)</a:t>
            </a:r>
            <a:r>
              <a:rPr lang="id-ID" sz="1700" dirty="0" smtClean="0">
                <a:solidFill>
                  <a:schemeClr val="bg1">
                    <a:lumMod val="95000"/>
                    <a:lumOff val="5000"/>
                  </a:schemeClr>
                </a:solidFill>
              </a:rPr>
              <a:t>, yg mrpk su komponen awal dlm pemrosesan informasi. See p.85-86</a:t>
            </a:r>
          </a:p>
          <a:p>
            <a:pPr marL="285750" indent="-285750" algn="just">
              <a:lnSpc>
                <a:spcPct val="150000"/>
              </a:lnSpc>
              <a:buFont typeface="Wingdings" panose="05000000000000000000" pitchFamily="2" charset="2"/>
              <a:buChar char="§"/>
            </a:pPr>
            <a:r>
              <a:rPr lang="id-ID" sz="1700" dirty="0" smtClean="0">
                <a:solidFill>
                  <a:schemeClr val="bg1">
                    <a:lumMod val="95000"/>
                    <a:lumOff val="5000"/>
                  </a:schemeClr>
                </a:solidFill>
              </a:rPr>
              <a:t>Berapa byk stimuli yg kt proses </a:t>
            </a:r>
            <a:r>
              <a:rPr lang="id-ID" sz="1700" dirty="0" smtClean="0">
                <a:solidFill>
                  <a:schemeClr val="bg1">
                    <a:lumMod val="95000"/>
                    <a:lumOff val="5000"/>
                  </a:schemeClr>
                </a:solidFill>
                <a:latin typeface="Arial" panose="020B0604020202020204" pitchFamily="34" charset="0"/>
                <a:cs typeface="Arial" panose="020B0604020202020204" pitchFamily="34" charset="0"/>
              </a:rPr>
              <a:t>?</a:t>
            </a:r>
            <a:r>
              <a:rPr lang="id-ID" sz="1700" dirty="0" smtClean="0">
                <a:solidFill>
                  <a:schemeClr val="bg1">
                    <a:lumMod val="95000"/>
                    <a:lumOff val="5000"/>
                  </a:schemeClr>
                </a:solidFill>
              </a:rPr>
              <a:t> ada 2 struktur hipotetik yg wajib dikenali lbh dulu, yi penyimpanan sensorik praperseptual </a:t>
            </a:r>
            <a:r>
              <a:rPr lang="id-ID" sz="1700" dirty="0" smtClean="0">
                <a:solidFill>
                  <a:schemeClr val="bg1">
                    <a:lumMod val="95000"/>
                    <a:lumOff val="5000"/>
                  </a:schemeClr>
                </a:solidFill>
                <a:latin typeface="Arial" panose="020B0604020202020204" pitchFamily="34" charset="0"/>
                <a:cs typeface="Arial" panose="020B0604020202020204" pitchFamily="34" charset="0"/>
              </a:rPr>
              <a:t>(</a:t>
            </a:r>
            <a:r>
              <a:rPr lang="id-ID" sz="1700" i="1" dirty="0" smtClean="0">
                <a:solidFill>
                  <a:schemeClr val="bg1">
                    <a:lumMod val="95000"/>
                    <a:lumOff val="5000"/>
                  </a:schemeClr>
                </a:solidFill>
              </a:rPr>
              <a:t>preperceptual sensory storage</a:t>
            </a:r>
            <a:r>
              <a:rPr lang="id-ID" sz="1700" dirty="0" smtClean="0">
                <a:solidFill>
                  <a:schemeClr val="bg1">
                    <a:lumMod val="95000"/>
                    <a:lumOff val="5000"/>
                  </a:schemeClr>
                </a:solidFill>
                <a:latin typeface="Arial" panose="020B0604020202020204" pitchFamily="34" charset="0"/>
                <a:cs typeface="Arial" panose="020B0604020202020204" pitchFamily="34" charset="0"/>
              </a:rPr>
              <a:t>)</a:t>
            </a:r>
            <a:r>
              <a:rPr lang="id-ID" sz="1700" dirty="0" smtClean="0">
                <a:solidFill>
                  <a:schemeClr val="bg1">
                    <a:lumMod val="95000"/>
                    <a:lumOff val="5000"/>
                  </a:schemeClr>
                </a:solidFill>
              </a:rPr>
              <a:t> dan memori jangka pendek </a:t>
            </a:r>
            <a:r>
              <a:rPr lang="id-ID" sz="1700" dirty="0" smtClean="0">
                <a:solidFill>
                  <a:schemeClr val="bg1">
                    <a:lumMod val="95000"/>
                    <a:lumOff val="5000"/>
                  </a:schemeClr>
                </a:solidFill>
                <a:latin typeface="Arial" panose="020B0604020202020204" pitchFamily="34" charset="0"/>
                <a:cs typeface="Arial" panose="020B0604020202020204" pitchFamily="34" charset="0"/>
              </a:rPr>
              <a:t>(</a:t>
            </a:r>
            <a:r>
              <a:rPr lang="id-ID" sz="1700" i="1" dirty="0" smtClean="0">
                <a:solidFill>
                  <a:schemeClr val="bg1">
                    <a:lumMod val="95000"/>
                    <a:lumOff val="5000"/>
                  </a:schemeClr>
                </a:solidFill>
              </a:rPr>
              <a:t>short-term memory</a:t>
            </a:r>
            <a:r>
              <a:rPr lang="id-ID" sz="1700" dirty="0" smtClean="0">
                <a:solidFill>
                  <a:schemeClr val="bg1">
                    <a:lumMod val="95000"/>
                    <a:lumOff val="5000"/>
                  </a:schemeClr>
                </a:solidFill>
                <a:latin typeface="Arial" panose="020B0604020202020204" pitchFamily="34" charset="0"/>
                <a:cs typeface="Arial" panose="020B0604020202020204" pitchFamily="34" charset="0"/>
              </a:rPr>
              <a:t>)</a:t>
            </a:r>
            <a:r>
              <a:rPr lang="id-ID" sz="1700" dirty="0" smtClean="0">
                <a:solidFill>
                  <a:schemeClr val="bg1">
                    <a:lumMod val="95000"/>
                    <a:lumOff val="5000"/>
                  </a:schemeClr>
                </a:solidFill>
              </a:rPr>
              <a:t>. </a:t>
            </a:r>
          </a:p>
          <a:p>
            <a:pPr marL="285750" indent="-285750" algn="just">
              <a:lnSpc>
                <a:spcPct val="150000"/>
              </a:lnSpc>
              <a:buFont typeface="Wingdings" panose="05000000000000000000" pitchFamily="2" charset="2"/>
              <a:buChar char="§"/>
            </a:pPr>
            <a:r>
              <a:rPr lang="id-ID" sz="1700" dirty="0" smtClean="0">
                <a:solidFill>
                  <a:schemeClr val="bg1">
                    <a:lumMod val="95000"/>
                    <a:lumOff val="5000"/>
                  </a:schemeClr>
                </a:solidFill>
              </a:rPr>
              <a:t>Jk kt pejamkan mata, kt msh dpt terus ‘melihat’ dunia; jk alunan musik berhenti, kt msh ‘mendengar’nya; jk kt mengangkat tangan kt dr sbh objek, kt msh ‘merasakan’ tekstur objek itu.</a:t>
            </a:r>
          </a:p>
          <a:p>
            <a:pPr marL="285750" indent="-285750" algn="just">
              <a:lnSpc>
                <a:spcPct val="150000"/>
              </a:lnSpc>
              <a:buFont typeface="Wingdings" panose="05000000000000000000" pitchFamily="2" charset="2"/>
              <a:buChar char="§"/>
            </a:pPr>
            <a:r>
              <a:rPr lang="id-ID" sz="1700" dirty="0" smtClean="0">
                <a:solidFill>
                  <a:schemeClr val="bg1">
                    <a:lumMod val="95000"/>
                    <a:lumOff val="5000"/>
                  </a:schemeClr>
                </a:solidFill>
              </a:rPr>
              <a:t>Hal tersebut dipertegas oleh hsl penelitian  prof Emile Javal melalui teori gerak sakadik, bhw mns memiliki kemampuan menyimpan </a:t>
            </a:r>
            <a:r>
              <a:rPr lang="id-ID" sz="1700" dirty="0" smtClean="0">
                <a:solidFill>
                  <a:schemeClr val="bg1">
                    <a:lumMod val="95000"/>
                    <a:lumOff val="5000"/>
                  </a:schemeClr>
                </a:solidFill>
                <a:latin typeface="+mj-lt"/>
              </a:rPr>
              <a:t>(rentang perseptual) </a:t>
            </a:r>
            <a:r>
              <a:rPr lang="id-ID" sz="1700" dirty="0" smtClean="0">
                <a:solidFill>
                  <a:schemeClr val="bg1">
                    <a:lumMod val="95000"/>
                    <a:lumOff val="5000"/>
                  </a:schemeClr>
                </a:solidFill>
              </a:rPr>
              <a:t>lbh besar drpd kemampuan mengingat </a:t>
            </a:r>
            <a:r>
              <a:rPr lang="id-ID" sz="1700" dirty="0" smtClean="0">
                <a:solidFill>
                  <a:schemeClr val="bg1">
                    <a:lumMod val="95000"/>
                    <a:lumOff val="5000"/>
                  </a:schemeClr>
                </a:solidFill>
                <a:latin typeface="Bookman Old Style" panose="02050604050505020204" pitchFamily="18" charset="0"/>
              </a:rPr>
              <a:t>(</a:t>
            </a:r>
            <a:r>
              <a:rPr lang="id-ID" sz="1700" dirty="0" smtClean="0">
                <a:solidFill>
                  <a:schemeClr val="bg1">
                    <a:lumMod val="95000"/>
                    <a:lumOff val="5000"/>
                  </a:schemeClr>
                </a:solidFill>
              </a:rPr>
              <a:t>recall</a:t>
            </a:r>
            <a:r>
              <a:rPr lang="id-ID" sz="1700" dirty="0" smtClean="0">
                <a:solidFill>
                  <a:schemeClr val="bg1">
                    <a:lumMod val="95000"/>
                    <a:lumOff val="5000"/>
                  </a:schemeClr>
                </a:solidFill>
                <a:latin typeface="Bookman Old Style" panose="02050604050505020204" pitchFamily="18" charset="0"/>
              </a:rPr>
              <a:t>).</a:t>
            </a:r>
            <a:endParaRPr lang="id-ID" sz="1700" dirty="0">
              <a:solidFill>
                <a:schemeClr val="bg1">
                  <a:lumMod val="95000"/>
                  <a:lumOff val="5000"/>
                </a:schemeClr>
              </a:solidFill>
            </a:endParaRPr>
          </a:p>
        </p:txBody>
      </p:sp>
    </p:spTree>
    <p:extLst>
      <p:ext uri="{BB962C8B-B14F-4D97-AF65-F5344CB8AC3E}">
        <p14:creationId xmlns:p14="http://schemas.microsoft.com/office/powerpoint/2010/main" val="2236645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1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left)">
                                      <p:cBhvr>
                                        <p:cTn id="17" dur="10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left)">
                                      <p:cBhvr>
                                        <p:cTn id="22" dur="10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left)">
                                      <p:cBhvr>
                                        <p:cTn id="27"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838200" y="714349"/>
            <a:ext cx="7765321" cy="716721"/>
          </a:xfrm>
          <a:prstGeom prst="rect">
            <a:avLst/>
          </a:prstGeom>
        </p:spPr>
        <p:txBody>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r>
              <a:rPr lang="id-ID" dirty="0" smtClean="0">
                <a:solidFill>
                  <a:schemeClr val="bg1">
                    <a:lumMod val="95000"/>
                    <a:lumOff val="5000"/>
                  </a:schemeClr>
                </a:solidFill>
              </a:rPr>
              <a:t>Memori kerja</a:t>
            </a:r>
            <a:endParaRPr lang="id-ID" dirty="0">
              <a:solidFill>
                <a:schemeClr val="bg1">
                  <a:lumMod val="95000"/>
                  <a:lumOff val="5000"/>
                </a:schemeClr>
              </a:solidFill>
            </a:endParaRPr>
          </a:p>
        </p:txBody>
      </p:sp>
      <p:sp>
        <p:nvSpPr>
          <p:cNvPr id="5" name="TextBox 4"/>
          <p:cNvSpPr txBox="1"/>
          <p:nvPr/>
        </p:nvSpPr>
        <p:spPr>
          <a:xfrm>
            <a:off x="152400" y="159755"/>
            <a:ext cx="1828800" cy="461665"/>
          </a:xfrm>
          <a:prstGeom prst="rect">
            <a:avLst/>
          </a:prstGeom>
          <a:solidFill>
            <a:schemeClr val="bg2">
              <a:lumMod val="75000"/>
            </a:schemeClr>
          </a:solidFill>
        </p:spPr>
        <p:txBody>
          <a:bodyPr wrap="square" rtlCol="0">
            <a:spAutoFit/>
          </a:bodyPr>
          <a:lstStyle/>
          <a:p>
            <a:r>
              <a:rPr lang="id-ID" sz="1200" dirty="0" smtClean="0"/>
              <a:t>Penyimpanan ikonik</a:t>
            </a:r>
          </a:p>
          <a:p>
            <a:r>
              <a:rPr lang="id-ID" sz="1200" dirty="0" smtClean="0"/>
              <a:t>p. 86-87</a:t>
            </a:r>
            <a:endParaRPr lang="id-ID" sz="1600" dirty="0"/>
          </a:p>
        </p:txBody>
      </p:sp>
      <p:sp>
        <p:nvSpPr>
          <p:cNvPr id="3" name="TextBox 2"/>
          <p:cNvSpPr txBox="1"/>
          <p:nvPr/>
        </p:nvSpPr>
        <p:spPr>
          <a:xfrm>
            <a:off x="1295400" y="1507153"/>
            <a:ext cx="7079521" cy="4893647"/>
          </a:xfrm>
          <a:prstGeom prst="rect">
            <a:avLst/>
          </a:prstGeom>
          <a:noFill/>
        </p:spPr>
        <p:txBody>
          <a:bodyPr wrap="square" rtlCol="0">
            <a:spAutoFit/>
          </a:bodyPr>
          <a:lstStyle/>
          <a:p>
            <a:pPr marL="285750" indent="-285750">
              <a:buFont typeface="Arial" panose="020B0604020202020204" pitchFamily="34" charset="0"/>
              <a:buChar char="•"/>
            </a:pPr>
            <a:r>
              <a:rPr lang="id-ID" sz="2400" dirty="0" smtClean="0">
                <a:solidFill>
                  <a:schemeClr val="accent3">
                    <a:lumMod val="20000"/>
                    <a:lumOff val="80000"/>
                  </a:schemeClr>
                </a:solidFill>
                <a:latin typeface="Bookman Old Style" panose="02050604050505020204" pitchFamily="18" charset="0"/>
              </a:rPr>
              <a:t>Neisser (1967), iconic memory : kemampuan kesan-kesan visual utk menetap selama jangka waktu singkat (sehingga dapat diproses lebih lanjut)</a:t>
            </a:r>
          </a:p>
          <a:p>
            <a:pPr marL="285750" indent="-285750">
              <a:buFont typeface="Arial" panose="020B0604020202020204" pitchFamily="34" charset="0"/>
              <a:buChar char="•"/>
            </a:pPr>
            <a:r>
              <a:rPr lang="id-ID" sz="2400" dirty="0" smtClean="0">
                <a:solidFill>
                  <a:schemeClr val="accent3">
                    <a:lumMod val="20000"/>
                    <a:lumOff val="80000"/>
                  </a:schemeClr>
                </a:solidFill>
                <a:latin typeface="Bookman Old Style" panose="02050604050505020204" pitchFamily="18" charset="0"/>
              </a:rPr>
              <a:t>Hanya seperti ‘arsip foto’ atau snapshot tentang medan penglihatan, bertahan hny 250 milidetik - 4 detik. </a:t>
            </a:r>
          </a:p>
          <a:p>
            <a:pPr marL="285750" indent="-285750">
              <a:buFont typeface="Arial" panose="020B0604020202020204" pitchFamily="34" charset="0"/>
              <a:buChar char="•"/>
            </a:pPr>
            <a:r>
              <a:rPr lang="id-ID" sz="2400" dirty="0" smtClean="0">
                <a:solidFill>
                  <a:schemeClr val="accent3">
                    <a:lumMod val="20000"/>
                    <a:lumOff val="80000"/>
                  </a:schemeClr>
                </a:solidFill>
                <a:latin typeface="Bookman Old Style" panose="02050604050505020204" pitchFamily="18" charset="0"/>
              </a:rPr>
              <a:t>Hasil penelitian Sperling, jika ikon –atau kesan visual- sedang memudar saat partisipan berusaha melaporkan seluruh huruf dalam penyimpanan ikoniknya, maka partisipan mkn hanya melaporkan sebagian dari keseluruhan huruf tersebut. </a:t>
            </a:r>
            <a:endParaRPr lang="id-ID" sz="2400" dirty="0">
              <a:solidFill>
                <a:schemeClr val="accent3">
                  <a:lumMod val="20000"/>
                  <a:lumOff val="80000"/>
                </a:schemeClr>
              </a:solidFill>
            </a:endParaRPr>
          </a:p>
        </p:txBody>
      </p:sp>
    </p:spTree>
    <p:extLst>
      <p:ext uri="{BB962C8B-B14F-4D97-AF65-F5344CB8AC3E}">
        <p14:creationId xmlns:p14="http://schemas.microsoft.com/office/powerpoint/2010/main" val="398930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125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12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838200" y="621420"/>
            <a:ext cx="7765321" cy="716721"/>
          </a:xfrm>
          <a:prstGeom prst="rect">
            <a:avLst/>
          </a:prstGeom>
        </p:spPr>
        <p:txBody>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r>
              <a:rPr lang="id-ID" dirty="0" smtClean="0">
                <a:solidFill>
                  <a:schemeClr val="bg1">
                    <a:lumMod val="95000"/>
                    <a:lumOff val="5000"/>
                  </a:schemeClr>
                </a:solidFill>
              </a:rPr>
              <a:t>Memori kerja</a:t>
            </a:r>
            <a:endParaRPr lang="id-ID" dirty="0">
              <a:solidFill>
                <a:schemeClr val="bg1">
                  <a:lumMod val="95000"/>
                  <a:lumOff val="5000"/>
                </a:schemeClr>
              </a:solidFill>
            </a:endParaRPr>
          </a:p>
        </p:txBody>
      </p:sp>
      <p:sp>
        <p:nvSpPr>
          <p:cNvPr id="5" name="TextBox 4"/>
          <p:cNvSpPr txBox="1"/>
          <p:nvPr/>
        </p:nvSpPr>
        <p:spPr>
          <a:xfrm>
            <a:off x="152400" y="159755"/>
            <a:ext cx="1828800" cy="461665"/>
          </a:xfrm>
          <a:prstGeom prst="rect">
            <a:avLst/>
          </a:prstGeom>
          <a:solidFill>
            <a:schemeClr val="bg2">
              <a:lumMod val="75000"/>
            </a:schemeClr>
          </a:solidFill>
        </p:spPr>
        <p:txBody>
          <a:bodyPr wrap="square" rtlCol="0">
            <a:spAutoFit/>
          </a:bodyPr>
          <a:lstStyle/>
          <a:p>
            <a:r>
              <a:rPr lang="id-ID" sz="1200" dirty="0" smtClean="0"/>
              <a:t>Penyimpanan ekhoik</a:t>
            </a:r>
          </a:p>
          <a:p>
            <a:r>
              <a:rPr lang="id-ID" sz="1200" dirty="0" smtClean="0"/>
              <a:t>p. 87-89</a:t>
            </a:r>
            <a:endParaRPr lang="id-ID" sz="1600" dirty="0"/>
          </a:p>
        </p:txBody>
      </p:sp>
      <p:sp>
        <p:nvSpPr>
          <p:cNvPr id="3" name="Rectangle 2"/>
          <p:cNvSpPr/>
          <p:nvPr/>
        </p:nvSpPr>
        <p:spPr>
          <a:xfrm>
            <a:off x="1143000" y="1524000"/>
            <a:ext cx="7791945" cy="4524315"/>
          </a:xfrm>
          <a:prstGeom prst="rect">
            <a:avLst/>
          </a:prstGeom>
        </p:spPr>
        <p:txBody>
          <a:bodyPr wrap="square">
            <a:spAutoFit/>
          </a:bodyPr>
          <a:lstStyle/>
          <a:p>
            <a:pPr marL="342900" indent="-342900">
              <a:buFont typeface="Arial" panose="020B0604020202020204" pitchFamily="34" charset="0"/>
              <a:buChar char="•"/>
            </a:pPr>
            <a:r>
              <a:rPr lang="id-ID" sz="2400" dirty="0">
                <a:solidFill>
                  <a:schemeClr val="accent3">
                    <a:lumMod val="20000"/>
                    <a:lumOff val="80000"/>
                  </a:schemeClr>
                </a:solidFill>
                <a:latin typeface="Bookman Old Style" panose="02050604050505020204" pitchFamily="18" charset="0"/>
              </a:rPr>
              <a:t>Neisser (1967), </a:t>
            </a:r>
            <a:r>
              <a:rPr lang="id-ID" sz="2400" dirty="0" smtClean="0">
                <a:solidFill>
                  <a:schemeClr val="accent3">
                    <a:lumMod val="20000"/>
                    <a:lumOff val="80000"/>
                  </a:schemeClr>
                </a:solidFill>
                <a:latin typeface="Bookman Old Style" panose="02050604050505020204" pitchFamily="18" charset="0"/>
              </a:rPr>
              <a:t>echoic memory </a:t>
            </a:r>
            <a:r>
              <a:rPr lang="id-ID" sz="2400" dirty="0">
                <a:solidFill>
                  <a:schemeClr val="accent3">
                    <a:lumMod val="20000"/>
                    <a:lumOff val="80000"/>
                  </a:schemeClr>
                </a:solidFill>
                <a:latin typeface="Bookman Old Style" panose="02050604050505020204" pitchFamily="18" charset="0"/>
              </a:rPr>
              <a:t>: </a:t>
            </a:r>
            <a:r>
              <a:rPr lang="id-ID" sz="2400" dirty="0" smtClean="0">
                <a:solidFill>
                  <a:schemeClr val="accent3">
                    <a:lumMod val="20000"/>
                    <a:lumOff val="80000"/>
                  </a:schemeClr>
                </a:solidFill>
                <a:latin typeface="Bookman Old Style" panose="02050604050505020204" pitchFamily="18" charset="0"/>
              </a:rPr>
              <a:t>penyimpanan kesan-kesan auditori dalam waktu singkat, sebagaimana memori ikonik, selama 250 milidetik – 4 detik.</a:t>
            </a:r>
          </a:p>
          <a:p>
            <a:pPr marL="342900" indent="-342900">
              <a:buFont typeface="Arial" panose="020B0604020202020204" pitchFamily="34" charset="0"/>
              <a:buChar char="•"/>
            </a:pPr>
            <a:r>
              <a:rPr lang="id-ID" sz="2400" dirty="0" smtClean="0">
                <a:solidFill>
                  <a:schemeClr val="accent3">
                    <a:lumMod val="20000"/>
                    <a:lumOff val="80000"/>
                  </a:schemeClr>
                </a:solidFill>
                <a:latin typeface="Bookman Old Style" panose="02050604050505020204" pitchFamily="18" charset="0"/>
              </a:rPr>
              <a:t>Informasi yg terkandung dlm 1 bag kecil percakapan, musik, atau bunyi2an lain tdk akan bermakna kecuali ditempatkan dalam konteks yg tepat, bersama suara2 lain.</a:t>
            </a:r>
          </a:p>
          <a:p>
            <a:pPr marL="342900" indent="-342900">
              <a:buFont typeface="Arial" panose="020B0604020202020204" pitchFamily="34" charset="0"/>
              <a:buChar char="•"/>
            </a:pPr>
            <a:r>
              <a:rPr lang="id-ID" sz="2400" dirty="0" smtClean="0">
                <a:solidFill>
                  <a:schemeClr val="accent3">
                    <a:lumMod val="20000"/>
                    <a:lumOff val="80000"/>
                  </a:schemeClr>
                </a:solidFill>
                <a:latin typeface="Bookman Old Style" panose="02050604050505020204" pitchFamily="18" charset="0"/>
              </a:rPr>
              <a:t>Penyimpanan ekhoik berfungsi sbg ‘lem’ yg scr singkat menyimpan informasi auditorik sehingga seluruh informasi auditorik dapat dipahami.    </a:t>
            </a:r>
            <a:endParaRPr lang="id-ID" sz="2400" dirty="0">
              <a:solidFill>
                <a:schemeClr val="accent3">
                  <a:lumMod val="20000"/>
                  <a:lumOff val="80000"/>
                </a:schemeClr>
              </a:solidFill>
              <a:latin typeface="Bookman Old Style" panose="02050604050505020204" pitchFamily="18" charset="0"/>
            </a:endParaRPr>
          </a:p>
        </p:txBody>
      </p:sp>
    </p:spTree>
    <p:extLst>
      <p:ext uri="{BB962C8B-B14F-4D97-AF65-F5344CB8AC3E}">
        <p14:creationId xmlns:p14="http://schemas.microsoft.com/office/powerpoint/2010/main" val="3319849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54100" y="229165"/>
            <a:ext cx="7429499" cy="1478570"/>
          </a:xfrm>
        </p:spPr>
        <p:txBody>
          <a:bodyPr/>
          <a:lstStyle/>
          <a:p>
            <a:pPr algn="ctr"/>
            <a:r>
              <a:rPr lang="id-ID" dirty="0" smtClean="0">
                <a:solidFill>
                  <a:schemeClr val="bg1">
                    <a:lumMod val="95000"/>
                    <a:lumOff val="5000"/>
                  </a:schemeClr>
                </a:solidFill>
              </a:rPr>
              <a:t>SEJARAH RISET MEMORI KERJA</a:t>
            </a:r>
            <a:endParaRPr lang="id-ID" dirty="0">
              <a:solidFill>
                <a:schemeClr val="bg1">
                  <a:lumMod val="95000"/>
                  <a:lumOff val="5000"/>
                </a:schemeClr>
              </a:solidFill>
            </a:endParaRPr>
          </a:p>
        </p:txBody>
      </p:sp>
      <p:sp>
        <p:nvSpPr>
          <p:cNvPr id="2" name="Content Placeholder 1"/>
          <p:cNvSpPr>
            <a:spLocks noGrp="1"/>
          </p:cNvSpPr>
          <p:nvPr>
            <p:ph idx="1"/>
          </p:nvPr>
        </p:nvSpPr>
        <p:spPr>
          <a:xfrm>
            <a:off x="1003300" y="1529370"/>
            <a:ext cx="7429499" cy="5023830"/>
          </a:xfrm>
        </p:spPr>
        <p:txBody>
          <a:bodyPr>
            <a:noAutofit/>
          </a:bodyPr>
          <a:lstStyle/>
          <a:p>
            <a:pPr algn="just">
              <a:lnSpc>
                <a:spcPct val="100000"/>
              </a:lnSpc>
            </a:pPr>
            <a:r>
              <a:rPr lang="id-ID" sz="1800" b="1" dirty="0" smtClean="0">
                <a:solidFill>
                  <a:schemeClr val="bg1"/>
                </a:solidFill>
                <a:latin typeface="Lucida Console" panose="020B0609040504020204" pitchFamily="49" charset="0"/>
              </a:rPr>
              <a:t>William James</a:t>
            </a:r>
            <a:r>
              <a:rPr lang="id-ID" sz="1800" dirty="0" smtClean="0">
                <a:solidFill>
                  <a:schemeClr val="tx1">
                    <a:lumMod val="95000"/>
                  </a:schemeClr>
                </a:solidFill>
                <a:latin typeface="Lucida Console" panose="020B0609040504020204" pitchFamily="49" charset="0"/>
              </a:rPr>
              <a:t>, </a:t>
            </a:r>
            <a:r>
              <a:rPr lang="id-ID" sz="1800" dirty="0" smtClean="0">
                <a:solidFill>
                  <a:schemeClr val="bg1"/>
                </a:solidFill>
                <a:latin typeface="Lucida Console" panose="020B0609040504020204" pitchFamily="49" charset="0"/>
              </a:rPr>
              <a:t>pd akhir thn 1800-an </a:t>
            </a:r>
            <a:r>
              <a:rPr lang="id-ID" sz="1800" dirty="0" smtClean="0">
                <a:solidFill>
                  <a:schemeClr val="tx1">
                    <a:lumMod val="95000"/>
                  </a:schemeClr>
                </a:solidFill>
                <a:latin typeface="Lucida Console" panose="020B0609040504020204" pitchFamily="49" charset="0"/>
              </a:rPr>
              <a:t>membedakan memori langsung-immediate memory- sbg memori primer dan memori tidak langsung-indirect memory- sbg memori sekunder.</a:t>
            </a:r>
          </a:p>
          <a:p>
            <a:pPr algn="just">
              <a:lnSpc>
                <a:spcPct val="100000"/>
              </a:lnSpc>
            </a:pPr>
            <a:r>
              <a:rPr lang="id-ID" sz="1800" dirty="0" smtClean="0">
                <a:solidFill>
                  <a:schemeClr val="tx1">
                    <a:lumMod val="95000"/>
                  </a:schemeClr>
                </a:solidFill>
                <a:latin typeface="Lucida Console" panose="020B0609040504020204" pitchFamily="49" charset="0"/>
              </a:rPr>
              <a:t>Struktur memori tsb tersusun berdasarkan introspeksi;memori sekunder dianggap sbg suatu tempat penyimpanan informasi yg ‘gelap’; yg menyimpan informasi2 </a:t>
            </a:r>
            <a:r>
              <a:rPr lang="id-ID" sz="1800" dirty="0" smtClean="0">
                <a:solidFill>
                  <a:schemeClr val="tx1">
                    <a:lumMod val="95000"/>
                  </a:schemeClr>
                </a:solidFill>
                <a:latin typeface="Bookman Old Style" panose="02050604050505020204" pitchFamily="18" charset="0"/>
              </a:rPr>
              <a:t>(atau pengalaman) </a:t>
            </a:r>
            <a:r>
              <a:rPr lang="id-ID" sz="1800" dirty="0" smtClean="0">
                <a:solidFill>
                  <a:schemeClr val="tx1">
                    <a:lumMod val="95000"/>
                  </a:schemeClr>
                </a:solidFill>
                <a:latin typeface="Lucida Console" panose="020B0609040504020204" pitchFamily="49" charset="0"/>
              </a:rPr>
              <a:t>yg pernah dialami, namun tidak dapat diakses lagi.</a:t>
            </a:r>
          </a:p>
          <a:p>
            <a:pPr algn="just">
              <a:lnSpc>
                <a:spcPct val="100000"/>
              </a:lnSpc>
            </a:pPr>
            <a:r>
              <a:rPr lang="id-ID" sz="1800" dirty="0" smtClean="0">
                <a:solidFill>
                  <a:schemeClr val="tx1">
                    <a:lumMod val="95000"/>
                  </a:schemeClr>
                </a:solidFill>
                <a:latin typeface="Lucida Console" panose="020B0609040504020204" pitchFamily="49" charset="0"/>
              </a:rPr>
              <a:t>Memori primer-yg mirip dg memori jangka pendek- tdk pernah meninggalkan kesadaran dan senantiasa menyediakan ‘tayangan’ peristiwa2 yg telah dialami.</a:t>
            </a:r>
          </a:p>
          <a:p>
            <a:pPr algn="just">
              <a:lnSpc>
                <a:spcPct val="100000"/>
              </a:lnSpc>
            </a:pPr>
            <a:r>
              <a:rPr lang="id-ID" sz="1800" dirty="0" smtClean="0">
                <a:solidFill>
                  <a:schemeClr val="tx1">
                    <a:lumMod val="95000"/>
                  </a:schemeClr>
                </a:solidFill>
                <a:latin typeface="Lucida Console" panose="020B0609040504020204" pitchFamily="49" charset="0"/>
              </a:rPr>
              <a:t>Memori sekunder-memori jangka panjang- adalah jalur2 yg ‘terpahat’ dalam jaringan otak manusia, dan setiap mns memiliki struktur jalur yg berbeda.</a:t>
            </a:r>
            <a:endParaRPr lang="en-US" sz="1800" dirty="0">
              <a:solidFill>
                <a:schemeClr val="tx1">
                  <a:lumMod val="95000"/>
                </a:schemeClr>
              </a:solidFill>
              <a:latin typeface="Lucida Console" panose="020B0609040504020204" pitchFamily="49" charset="0"/>
            </a:endParaRPr>
          </a:p>
        </p:txBody>
      </p:sp>
      <p:sp>
        <p:nvSpPr>
          <p:cNvPr id="4" name="TextBox 3"/>
          <p:cNvSpPr txBox="1"/>
          <p:nvPr/>
        </p:nvSpPr>
        <p:spPr>
          <a:xfrm>
            <a:off x="152400" y="159755"/>
            <a:ext cx="2362200" cy="276999"/>
          </a:xfrm>
          <a:prstGeom prst="rect">
            <a:avLst/>
          </a:prstGeom>
          <a:solidFill>
            <a:schemeClr val="bg2">
              <a:lumMod val="75000"/>
            </a:schemeClr>
          </a:solidFill>
        </p:spPr>
        <p:txBody>
          <a:bodyPr wrap="square" rtlCol="0">
            <a:spAutoFit/>
          </a:bodyPr>
          <a:lstStyle/>
          <a:p>
            <a:r>
              <a:rPr lang="id-ID" sz="1200" dirty="0" smtClean="0"/>
              <a:t>Model-model memori ganda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125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125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wipe(left)">
                                      <p:cBhvr>
                                        <p:cTn id="22" dur="125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wipe(left)">
                                      <p:cBhvr>
                                        <p:cTn id="27" dur="125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9755"/>
            <a:ext cx="2362200" cy="276999"/>
          </a:xfrm>
          <a:prstGeom prst="rect">
            <a:avLst/>
          </a:prstGeom>
          <a:solidFill>
            <a:schemeClr val="bg2">
              <a:lumMod val="75000"/>
            </a:schemeClr>
          </a:solidFill>
        </p:spPr>
        <p:txBody>
          <a:bodyPr wrap="square" rtlCol="0">
            <a:spAutoFit/>
          </a:bodyPr>
          <a:lstStyle/>
          <a:p>
            <a:r>
              <a:rPr lang="id-ID" sz="1200" dirty="0" smtClean="0"/>
              <a:t>Model-model memori ganda</a:t>
            </a:r>
          </a:p>
        </p:txBody>
      </p:sp>
      <p:sp>
        <p:nvSpPr>
          <p:cNvPr id="6" name="Content Placeholder 1"/>
          <p:cNvSpPr txBox="1">
            <a:spLocks/>
          </p:cNvSpPr>
          <p:nvPr/>
        </p:nvSpPr>
        <p:spPr>
          <a:xfrm>
            <a:off x="1143000" y="533400"/>
            <a:ext cx="7429499" cy="6172200"/>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algn="just">
              <a:lnSpc>
                <a:spcPct val="100000"/>
              </a:lnSpc>
            </a:pPr>
            <a:r>
              <a:rPr lang="id-ID" sz="1800" dirty="0" smtClean="0">
                <a:solidFill>
                  <a:schemeClr val="tx1">
                    <a:lumMod val="95000"/>
                  </a:schemeClr>
                </a:solidFill>
                <a:latin typeface="Lucida Console" panose="020B0609040504020204" pitchFamily="49" charset="0"/>
              </a:rPr>
              <a:t>Hubungan memori primer dan sekunder dibuktikan oleh Waugh dan Norman, th 1965, bhw jk sebuah item memasuki memori primer dan kmd disimpan disana, melalui latihan pengulangan, atau dilupakan. Dgn menggunakan pengulangan –rehearsal-, item tsb memasuki memori sekunder dan selanjutnya menjadi bagian dari memori permanen.</a:t>
            </a:r>
          </a:p>
          <a:p>
            <a:pPr algn="just">
              <a:lnSpc>
                <a:spcPct val="100000"/>
              </a:lnSpc>
            </a:pPr>
            <a:r>
              <a:rPr lang="id-ID" sz="1800" dirty="0" smtClean="0">
                <a:solidFill>
                  <a:schemeClr val="tx1">
                    <a:lumMod val="95000"/>
                  </a:schemeClr>
                </a:solidFill>
                <a:latin typeface="Lucida Console" panose="020B0609040504020204" pitchFamily="49" charset="0"/>
              </a:rPr>
              <a:t>Selanjutnya, </a:t>
            </a:r>
            <a:r>
              <a:rPr lang="id-ID" sz="1800" b="1" dirty="0" smtClean="0">
                <a:solidFill>
                  <a:schemeClr val="bg1"/>
                </a:solidFill>
                <a:latin typeface="Lucida Console" panose="020B0609040504020204" pitchFamily="49" charset="0"/>
              </a:rPr>
              <a:t>Waugh dan Norman</a:t>
            </a:r>
            <a:r>
              <a:rPr lang="id-ID" sz="1800" dirty="0" smtClean="0">
                <a:solidFill>
                  <a:schemeClr val="bg1"/>
                </a:solidFill>
                <a:latin typeface="Lucida Console" panose="020B0609040504020204" pitchFamily="49" charset="0"/>
              </a:rPr>
              <a:t>, pd thn 1965, </a:t>
            </a:r>
            <a:r>
              <a:rPr lang="id-ID" sz="1800" dirty="0" smtClean="0">
                <a:solidFill>
                  <a:schemeClr val="tx1">
                    <a:lumMod val="95000"/>
                  </a:schemeClr>
                </a:solidFill>
                <a:latin typeface="Lucida Console" panose="020B0609040504020204" pitchFamily="49" charset="0"/>
              </a:rPr>
              <a:t>memperkenalkan model dualistik, model behavioral modern pertama, dg ‘meminjam’ model James; dg mengenalkan metafor ‘kotak-kotak di kepala’ atau ‘boxes in the head’ yg menggambarkan memori sbg suatu diagram flow-chart. Ditemukan bhw hilangnya informasi dlm sistem penyimpanan memori jangka pendek tdk terjadi karena ‘seiring berlalunya wkatu’ namun lbh karena item2 baru ‘menindihi’ item2 lama saat ruang penyimpanan penuh.</a:t>
            </a:r>
          </a:p>
          <a:p>
            <a:pPr algn="just">
              <a:lnSpc>
                <a:spcPct val="100000"/>
              </a:lnSpc>
            </a:pPr>
            <a:r>
              <a:rPr lang="id-ID" sz="1800" dirty="0" smtClean="0">
                <a:solidFill>
                  <a:schemeClr val="tx1">
                    <a:lumMod val="95000"/>
                  </a:schemeClr>
                </a:solidFill>
                <a:latin typeface="Lucida Console" panose="020B0609040504020204" pitchFamily="49" charset="0"/>
              </a:rPr>
              <a:t>Tingkat kecepatan lupa terjadi lebih dipengaruhi oleh interferensi informasi2 baru dibandingkan oleh menghilang-atau decay-yg tjd dg sendirinya seiring berlalunya waktu.</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iterate type="lt">
                                    <p:tmPct val="10000"/>
                                  </p:iterate>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iterate type="lt">
                                    <p:tmPct val="10000"/>
                                  </p:iterate>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iterate type="lt">
                                    <p:tmPct val="10000"/>
                                  </p:iterate>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9755"/>
            <a:ext cx="2362200" cy="276999"/>
          </a:xfrm>
          <a:prstGeom prst="rect">
            <a:avLst/>
          </a:prstGeom>
          <a:solidFill>
            <a:schemeClr val="bg2">
              <a:lumMod val="75000"/>
            </a:schemeClr>
          </a:solidFill>
        </p:spPr>
        <p:txBody>
          <a:bodyPr wrap="square" rtlCol="0">
            <a:spAutoFit/>
          </a:bodyPr>
          <a:lstStyle/>
          <a:p>
            <a:r>
              <a:rPr lang="id-ID" sz="1200" dirty="0" smtClean="0"/>
              <a:t>Model-model memori ganda</a:t>
            </a:r>
          </a:p>
        </p:txBody>
      </p:sp>
      <p:sp>
        <p:nvSpPr>
          <p:cNvPr id="6" name="Content Placeholder 1"/>
          <p:cNvSpPr txBox="1">
            <a:spLocks/>
          </p:cNvSpPr>
          <p:nvPr/>
        </p:nvSpPr>
        <p:spPr>
          <a:xfrm>
            <a:off x="1066800" y="685800"/>
            <a:ext cx="7429499" cy="6172200"/>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algn="just">
              <a:lnSpc>
                <a:spcPct val="100000"/>
              </a:lnSpc>
            </a:pPr>
            <a:r>
              <a:rPr lang="id-ID" sz="1800" b="1" dirty="0" smtClean="0">
                <a:solidFill>
                  <a:schemeClr val="bg1"/>
                </a:solidFill>
                <a:latin typeface="Lucida Console" panose="020B0609040504020204" pitchFamily="49" charset="0"/>
              </a:rPr>
              <a:t>Atkinson dan Shiffrin, pd thn 1968, </a:t>
            </a:r>
            <a:r>
              <a:rPr lang="id-ID" sz="1800" dirty="0" smtClean="0">
                <a:solidFill>
                  <a:schemeClr val="tx1">
                    <a:lumMod val="95000"/>
                  </a:schemeClr>
                </a:solidFill>
                <a:latin typeface="Lucida Console" panose="020B0609040504020204" pitchFamily="49" charset="0"/>
              </a:rPr>
              <a:t>mengemukakan model dg meminjam konsep dualistik memori Waugh dan Norman; ‘struktur2 memori bersifat stabil dan proses2 kontrol berupa faktor2 tdk tetap; dimana terdapat lbh banyak subsistem dlm STM dan LTM.</a:t>
            </a:r>
          </a:p>
          <a:p>
            <a:pPr algn="just">
              <a:lnSpc>
                <a:spcPct val="100000"/>
              </a:lnSpc>
            </a:pPr>
            <a:r>
              <a:rPr lang="id-ID" sz="1800" dirty="0" smtClean="0">
                <a:solidFill>
                  <a:schemeClr val="tx1">
                    <a:lumMod val="95000"/>
                  </a:schemeClr>
                </a:solidFill>
                <a:latin typeface="Lucida Console" panose="020B0609040504020204" pitchFamily="49" charset="0"/>
              </a:rPr>
              <a:t>Memori terdiri dari 3 area penyimpanan yaitu register sensorik, penyimpanan jangka pendek, dan penyimpanan jangka panjang.</a:t>
            </a:r>
          </a:p>
          <a:p>
            <a:pPr algn="just">
              <a:lnSpc>
                <a:spcPct val="100000"/>
              </a:lnSpc>
            </a:pPr>
            <a:r>
              <a:rPr lang="id-ID" sz="1800" dirty="0" smtClean="0">
                <a:solidFill>
                  <a:schemeClr val="tx1">
                    <a:lumMod val="95000"/>
                  </a:schemeClr>
                </a:solidFill>
                <a:latin typeface="Lucida Console" panose="020B0609040504020204" pitchFamily="49" charset="0"/>
              </a:rPr>
              <a:t>‘memori’ mengacu pd data2 yg disimpan; ‘penyimpanan atau store’ mengacu pd komponen struktural yg berisi informasi.</a:t>
            </a:r>
          </a:p>
          <a:p>
            <a:pPr algn="just">
              <a:lnSpc>
                <a:spcPct val="100000"/>
              </a:lnSpc>
            </a:pPr>
            <a:r>
              <a:rPr lang="id-ID" sz="1800" dirty="0" smtClean="0">
                <a:solidFill>
                  <a:schemeClr val="tx1">
                    <a:lumMod val="95000"/>
                  </a:schemeClr>
                </a:solidFill>
                <a:latin typeface="Lucida Console" panose="020B0609040504020204" pitchFamily="49" charset="0"/>
              </a:rPr>
              <a:t>Informasi dlm STM dpt ditransfer ke LTM, sdgkan informasi lain dipertahankan slm bbrp mnt dlm STM namun tdk pernah masuk ke LTM. Penyimpanan STM dipandang sbg suatu sistem kerja –working system-, yg di dalamnya informasi2 yg masuk akan memudar dan menghilang dg cepat. Penyimpanan LTM lbh permanen, sekalipun terkadang tdk dpt diakses akibat ada interferensi informasi baru.</a:t>
            </a:r>
          </a:p>
        </p:txBody>
      </p:sp>
    </p:spTree>
    <p:extLst>
      <p:ext uri="{BB962C8B-B14F-4D97-AF65-F5344CB8AC3E}">
        <p14:creationId xmlns:p14="http://schemas.microsoft.com/office/powerpoint/2010/main" val="939726022"/>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left)">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left)">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Paper</Template>
  <TotalTime>685</TotalTime>
  <Words>862</Words>
  <Application>Microsoft Office PowerPoint</Application>
  <PresentationFormat>On-screen Show (4:3)</PresentationFormat>
  <Paragraphs>55</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Bookman Old Style</vt:lpstr>
      <vt:lpstr>Lucida Console</vt:lpstr>
      <vt:lpstr>Trebuchet MS</vt:lpstr>
      <vt:lpstr>Tw Cen MT</vt:lpstr>
      <vt:lpstr>Wingdings</vt:lpstr>
      <vt:lpstr>Circuit</vt:lpstr>
      <vt:lpstr>PSIKOLOGI KOGNITIF  BAB 3. MEMORI KERJA</vt:lpstr>
      <vt:lpstr>Sub pokok bahasan</vt:lpstr>
      <vt:lpstr>PENGANTAR</vt:lpstr>
      <vt:lpstr>PowerPoint Presentation</vt:lpstr>
      <vt:lpstr>PowerPoint Presentation</vt:lpstr>
      <vt:lpstr>PowerPoint Presentation</vt:lpstr>
      <vt:lpstr>SEJARAH RISET MEMORI KERJA</vt:lpstr>
      <vt:lpstr>PowerPoint Presentation</vt:lpstr>
      <vt:lpstr>PowerPoint Presentation</vt:lpstr>
      <vt:lpstr>Model Atkinson &amp; Shiffrin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Bentuk Akhir dari Karakter Seseorang Ada di Tangan Mereka Sendiri</dc:title>
  <dc:creator>user</dc:creator>
  <cp:lastModifiedBy>Windows User</cp:lastModifiedBy>
  <cp:revision>79</cp:revision>
  <dcterms:created xsi:type="dcterms:W3CDTF">2011-10-21T12:08:38Z</dcterms:created>
  <dcterms:modified xsi:type="dcterms:W3CDTF">2023-10-09T16:16:53Z</dcterms:modified>
</cp:coreProperties>
</file>